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vml" ContentType="application/vnd.openxmlformats-officedocument.vmlDrawing"/>
  <Default Extension="docx" ContentType="application/vnd.openxmlformats-officedocument.wordprocessingml.documen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35"/>
  </p:notesMasterIdLst>
  <p:sldIdLst>
    <p:sldId id="340" r:id="rId2"/>
    <p:sldId id="341" r:id="rId3"/>
    <p:sldId id="344" r:id="rId4"/>
    <p:sldId id="342" r:id="rId5"/>
    <p:sldId id="346" r:id="rId6"/>
    <p:sldId id="369" r:id="rId7"/>
    <p:sldId id="371" r:id="rId8"/>
    <p:sldId id="352" r:id="rId9"/>
    <p:sldId id="347" r:id="rId10"/>
    <p:sldId id="350" r:id="rId11"/>
    <p:sldId id="348" r:id="rId12"/>
    <p:sldId id="349" r:id="rId13"/>
    <p:sldId id="353" r:id="rId14"/>
    <p:sldId id="351" r:id="rId15"/>
    <p:sldId id="354" r:id="rId16"/>
    <p:sldId id="361" r:id="rId17"/>
    <p:sldId id="355" r:id="rId18"/>
    <p:sldId id="370" r:id="rId19"/>
    <p:sldId id="372" r:id="rId20"/>
    <p:sldId id="373" r:id="rId21"/>
    <p:sldId id="362" r:id="rId22"/>
    <p:sldId id="356" r:id="rId23"/>
    <p:sldId id="357" r:id="rId24"/>
    <p:sldId id="358" r:id="rId25"/>
    <p:sldId id="374" r:id="rId26"/>
    <p:sldId id="359" r:id="rId27"/>
    <p:sldId id="363" r:id="rId28"/>
    <p:sldId id="364" r:id="rId29"/>
    <p:sldId id="365" r:id="rId30"/>
    <p:sldId id="366" r:id="rId31"/>
    <p:sldId id="367" r:id="rId32"/>
    <p:sldId id="368" r:id="rId33"/>
    <p:sldId id="360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819"/>
    <p:restoredTop sz="86448"/>
  </p:normalViewPr>
  <p:slideViewPr>
    <p:cSldViewPr snapToGrid="0" snapToObjects="1">
      <p:cViewPr>
        <p:scale>
          <a:sx n="269" d="100"/>
          <a:sy n="269" d="100"/>
        </p:scale>
        <p:origin x="344" y="-8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41" d="100"/>
          <a:sy n="141" d="100"/>
        </p:scale>
        <p:origin x="480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media/image1.jpeg>
</file>

<file path=ppt/media/image10.png>
</file>

<file path=ppt/media/image11.png>
</file>

<file path=ppt/media/image15.png>
</file>

<file path=ppt/media/image16.png>
</file>

<file path=ppt/media/image2.jpg>
</file>

<file path=ppt/media/image28.tiff>
</file>

<file path=ppt/media/image29.tiff>
</file>

<file path=ppt/media/image3.png>
</file>

<file path=ppt/media/image4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4C4908-2A04-9943-9FD7-65929F5D9E3B}" type="datetimeFigureOut">
              <a:rPr lang="en-US" smtClean="0"/>
              <a:t>1/10/18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5A5107-B47F-A942-A7B4-FB0CAFAD1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485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A5107-B47F-A942-A7B4-FB0CAFAD155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50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E2307-1E40-4E12-8716-25BFDA8E7013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FCF5A-EA79-452C-A52C-1A2668C2E7DF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C4C28-BD4B-4892-9A2D-6E19BD753A9A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D9D02-426E-46C9-9EE9-0DE1EF8B2838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EBBE-F8B2-42CF-9895-E86A608384EB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AA6B6-10E5-4810-BC9F-DA72D8452E73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8D072-EF12-4AA2-BD71-ABC68B06D0E2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BF60-6CC3-4B74-A60D-3486985E4346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4818-984F-4759-BF72-A33BDC1963BD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7E191-5F94-4FC1-B823-BD7CABF7FA06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56D55-EFBE-4F9B-8A5F-09D42CA22A9B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9D1D110F-3F4E-48D9-B8AA-5D0E825AFDBA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Relationship Id="rId3" Type="http://schemas.openxmlformats.org/officeDocument/2006/relationships/image" Target="../media/image14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Relationship Id="rId3" Type="http://schemas.openxmlformats.org/officeDocument/2006/relationships/image" Target="../media/image2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package" Target="../embeddings/Microsoft_Word_Document1.docx"/><Relationship Id="rId5" Type="http://schemas.openxmlformats.org/officeDocument/2006/relationships/image" Target="../media/image26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tiff"/><Relationship Id="rId3" Type="http://schemas.openxmlformats.org/officeDocument/2006/relationships/image" Target="../media/image29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.docx"/><Relationship Id="rId4" Type="http://schemas.openxmlformats.org/officeDocument/2006/relationships/image" Target="../media/image34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G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9744" y="2791299"/>
            <a:ext cx="8857883" cy="1072859"/>
          </a:xfrm>
        </p:spPr>
        <p:txBody>
          <a:bodyPr>
            <a:normAutofit/>
          </a:bodyPr>
          <a:lstStyle/>
          <a:p>
            <a:r>
              <a:rPr lang="en-US" sz="3800" b="1" dirty="0" smtClean="0">
                <a:solidFill>
                  <a:schemeClr val="bg2">
                    <a:lumMod val="75000"/>
                  </a:schemeClr>
                </a:solidFill>
              </a:rPr>
              <a:t>Statistical Genomics</a:t>
            </a:r>
            <a:endParaRPr lang="en-US" sz="3800" b="1" dirty="0">
              <a:solidFill>
                <a:schemeClr val="accent2"/>
              </a:solidFill>
            </a:endParaRPr>
          </a:p>
        </p:txBody>
      </p:sp>
      <p:pic>
        <p:nvPicPr>
          <p:cNvPr id="4" name="Picture 7" descr="Washington_State_Cougar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886" y="5316238"/>
            <a:ext cx="1433513" cy="1433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1512699" y="4249255"/>
            <a:ext cx="6400800" cy="10669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 smtClean="0"/>
              <a:t>Zhiwu Zhang</a:t>
            </a:r>
          </a:p>
          <a:p>
            <a:pPr marL="0" indent="0" algn="ctr">
              <a:buNone/>
            </a:pPr>
            <a:r>
              <a:rPr lang="en-US" sz="2800" dirty="0" smtClean="0"/>
              <a:t>Washington State University</a:t>
            </a:r>
            <a:endParaRPr lang="en-US" sz="2800" dirty="0"/>
          </a:p>
        </p:txBody>
      </p:sp>
      <p:sp>
        <p:nvSpPr>
          <p:cNvPr id="8" name="Title 2"/>
          <p:cNvSpPr txBox="1">
            <a:spLocks/>
          </p:cNvSpPr>
          <p:nvPr/>
        </p:nvSpPr>
        <p:spPr bwMode="auto">
          <a:xfrm>
            <a:off x="894721" y="3597458"/>
            <a:ext cx="7487279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0" bIns="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5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2800" b="1" dirty="0" smtClean="0">
                <a:solidFill>
                  <a:schemeClr val="bg2">
                    <a:lumMod val="50000"/>
                  </a:schemeClr>
                </a:solidFill>
              </a:rPr>
              <a:t>Lecture 3: Distribution of random variables</a:t>
            </a:r>
            <a:endParaRPr lang="en-US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7581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 on density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0" y="1442914"/>
            <a:ext cx="3213100" cy="541508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35000" y="3429000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d=density(z)</a:t>
            </a:r>
          </a:p>
          <a:p>
            <a:r>
              <a:rPr lang="en-US" dirty="0"/>
              <a:t>par(</a:t>
            </a:r>
            <a:r>
              <a:rPr lang="en-US" dirty="0" err="1"/>
              <a:t>mfrow</a:t>
            </a:r>
            <a:r>
              <a:rPr lang="en-US" dirty="0"/>
              <a:t>=c(2,1),mar = c(3,4,1,1))</a:t>
            </a:r>
          </a:p>
          <a:p>
            <a:r>
              <a:rPr lang="en-US" dirty="0"/>
              <a:t>plot(d)</a:t>
            </a:r>
          </a:p>
          <a:p>
            <a:r>
              <a:rPr lang="en-US" dirty="0"/>
              <a:t>plot(d)</a:t>
            </a:r>
          </a:p>
          <a:p>
            <a:r>
              <a:rPr lang="en-US" dirty="0"/>
              <a:t>polygon(d, col="red", border="blue")</a:t>
            </a:r>
          </a:p>
        </p:txBody>
      </p:sp>
      <p:sp>
        <p:nvSpPr>
          <p:cNvPr id="8" name="Rectangle 7"/>
          <p:cNvSpPr/>
          <p:nvPr/>
        </p:nvSpPr>
        <p:spPr>
          <a:xfrm>
            <a:off x="457200" y="5850256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800" dirty="0" smtClean="0">
                <a:solidFill>
                  <a:srgbClr val="FF0000"/>
                </a:solidFill>
              </a:rPr>
              <a:t>Area sum to one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8130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Binomial distribution with large n</a:t>
            </a:r>
          </a:p>
          <a:p>
            <a:r>
              <a:rPr lang="en-US" dirty="0" smtClean="0"/>
              <a:t>Bell shape</a:t>
            </a:r>
          </a:p>
          <a:p>
            <a:r>
              <a:rPr lang="en-US" dirty="0" smtClean="0"/>
              <a:t>Exponential function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Notation: N(mean, </a:t>
            </a:r>
            <a:r>
              <a:rPr lang="en-US" dirty="0" err="1" smtClean="0"/>
              <a:t>var</a:t>
            </a:r>
            <a:r>
              <a:rPr lang="en-US" dirty="0" smtClean="0"/>
              <a:t>) </a:t>
            </a:r>
          </a:p>
          <a:p>
            <a:r>
              <a:rPr lang="en-US" dirty="0" smtClean="0"/>
              <a:t>-infinity to +infinity</a:t>
            </a:r>
          </a:p>
          <a:p>
            <a:r>
              <a:rPr lang="en-US" dirty="0" smtClean="0"/>
              <a:t>symmetric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Normal distribution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0100" y="1591056"/>
            <a:ext cx="2400300" cy="3390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3800" y="4533900"/>
            <a:ext cx="4140200" cy="2044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3800" y="4235450"/>
            <a:ext cx="29718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292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67833" y="2376339"/>
            <a:ext cx="7408333" cy="1477433"/>
          </a:xfrm>
        </p:spPr>
        <p:txBody>
          <a:bodyPr/>
          <a:lstStyle/>
          <a:p>
            <a:r>
              <a:rPr lang="en-US" dirty="0" smtClean="0"/>
              <a:t>Mean of zero and variance of one</a:t>
            </a:r>
          </a:p>
          <a:p>
            <a:r>
              <a:rPr lang="en-US" dirty="0"/>
              <a:t>Notation: N(0,1)</a:t>
            </a:r>
          </a:p>
          <a:p>
            <a:r>
              <a:rPr lang="en-US" dirty="0" smtClean="0"/>
              <a:t>Map between deviation and probability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Standard normal distribution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799" y="3853772"/>
            <a:ext cx="5486400" cy="2709541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4571999" y="3928382"/>
            <a:ext cx="0" cy="256032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836894" y="4612341"/>
            <a:ext cx="0" cy="187636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 flipV="1">
            <a:off x="2371166" y="6120377"/>
            <a:ext cx="4401666" cy="715"/>
          </a:xfrm>
          <a:prstGeom prst="line">
            <a:avLst/>
          </a:prstGeom>
          <a:ln w="38100">
            <a:solidFill>
              <a:schemeClr val="tx1"/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 flipV="1">
            <a:off x="3106271" y="5535554"/>
            <a:ext cx="2935938" cy="1742"/>
          </a:xfrm>
          <a:prstGeom prst="line">
            <a:avLst/>
          </a:prstGeom>
          <a:ln w="38100">
            <a:solidFill>
              <a:schemeClr val="tx1"/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 flipV="1">
            <a:off x="3836894" y="4948989"/>
            <a:ext cx="1470210" cy="1742"/>
          </a:xfrm>
          <a:prstGeom prst="line">
            <a:avLst/>
          </a:prstGeom>
          <a:ln w="38100">
            <a:solidFill>
              <a:schemeClr val="tx1"/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5307104" y="4597373"/>
            <a:ext cx="0" cy="187636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106271" y="4612340"/>
            <a:ext cx="0" cy="187636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042209" y="4597373"/>
            <a:ext cx="0" cy="187636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6772832" y="4597372"/>
            <a:ext cx="0" cy="187636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2371166" y="4597371"/>
            <a:ext cx="0" cy="187636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381079" y="6515314"/>
            <a:ext cx="381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0</a:t>
            </a:r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2178914" y="6511753"/>
            <a:ext cx="381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-3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2914019" y="6511753"/>
            <a:ext cx="381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-2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3645974" y="6511753"/>
            <a:ext cx="381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-1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5116184" y="6515314"/>
            <a:ext cx="381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851289" y="6515314"/>
            <a:ext cx="381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6583244" y="6515314"/>
            <a:ext cx="381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3959052" y="4526431"/>
            <a:ext cx="1200778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smtClean="0"/>
              <a:t>68% of data</a:t>
            </a:r>
            <a:endParaRPr lang="en-US" sz="1600" dirty="0"/>
          </a:p>
        </p:txBody>
      </p:sp>
      <p:sp>
        <p:nvSpPr>
          <p:cNvPr id="42" name="TextBox 41"/>
          <p:cNvSpPr txBox="1"/>
          <p:nvPr/>
        </p:nvSpPr>
        <p:spPr>
          <a:xfrm>
            <a:off x="3947394" y="5111254"/>
            <a:ext cx="1200778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95% of data</a:t>
            </a:r>
            <a:endParaRPr lang="en-US" sz="1600" dirty="0"/>
          </a:p>
        </p:txBody>
      </p:sp>
      <p:sp>
        <p:nvSpPr>
          <p:cNvPr id="43" name="TextBox 42"/>
          <p:cNvSpPr txBox="1"/>
          <p:nvPr/>
        </p:nvSpPr>
        <p:spPr>
          <a:xfrm>
            <a:off x="3954468" y="5744517"/>
            <a:ext cx="1321602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smtClean="0"/>
              <a:t>99.7% </a:t>
            </a:r>
            <a:r>
              <a:rPr lang="en-US" sz="1600" dirty="0" smtClean="0"/>
              <a:t>of data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1167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41" grpId="0" animBg="1"/>
      <p:bldP spid="42" grpId="0" animBg="1"/>
      <p:bldP spid="4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 distribution in 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578100" y="2641600"/>
            <a:ext cx="42545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x=</a:t>
            </a:r>
            <a:r>
              <a:rPr lang="en-US" dirty="0" err="1"/>
              <a:t>rnorm</a:t>
            </a:r>
            <a:r>
              <a:rPr lang="en-US" dirty="0"/>
              <a:t>(k, mean=</a:t>
            </a:r>
            <a:r>
              <a:rPr lang="en-US" dirty="0" err="1"/>
              <a:t>mean,sd</a:t>
            </a:r>
            <a:r>
              <a:rPr lang="en-US" dirty="0"/>
              <a:t>=</a:t>
            </a:r>
            <a:r>
              <a:rPr lang="en-US" dirty="0" err="1"/>
              <a:t>sqrt</a:t>
            </a:r>
            <a:r>
              <a:rPr lang="en-US" dirty="0"/>
              <a:t>(</a:t>
            </a:r>
            <a:r>
              <a:rPr lang="en-US" dirty="0" err="1"/>
              <a:t>var</a:t>
            </a:r>
            <a:r>
              <a:rPr lang="en-US" dirty="0"/>
              <a:t>))</a:t>
            </a:r>
          </a:p>
          <a:p>
            <a:r>
              <a:rPr lang="en-US" dirty="0" err="1"/>
              <a:t>hist</a:t>
            </a:r>
            <a:r>
              <a:rPr lang="en-US" dirty="0"/>
              <a:t>(x)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15898" b="11808"/>
          <a:stretch/>
        </p:blipFill>
        <p:spPr>
          <a:xfrm>
            <a:off x="2184400" y="3835400"/>
            <a:ext cx="5486400" cy="234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655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58064"/>
            <a:ext cx="8229600" cy="71983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Binomial vs. Normal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1173" y="3657600"/>
            <a:ext cx="5402827" cy="3200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1172" y="717550"/>
            <a:ext cx="5402827" cy="32004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66700" y="1924050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x=</a:t>
            </a:r>
            <a:r>
              <a:rPr lang="en-US" dirty="0" err="1">
                <a:solidFill>
                  <a:srgbClr val="FF0000"/>
                </a:solidFill>
              </a:rPr>
              <a:t>rbinom</a:t>
            </a:r>
            <a:r>
              <a:rPr lang="en-US" dirty="0"/>
              <a:t>(k, </a:t>
            </a:r>
            <a:r>
              <a:rPr lang="en-US" dirty="0" err="1"/>
              <a:t>n,p</a:t>
            </a:r>
            <a:r>
              <a:rPr lang="en-US" dirty="0"/>
              <a:t>)</a:t>
            </a:r>
          </a:p>
          <a:p>
            <a:r>
              <a:rPr lang="en-US" dirty="0"/>
              <a:t>d=density(x)</a:t>
            </a:r>
          </a:p>
          <a:p>
            <a:r>
              <a:rPr lang="en-US" dirty="0"/>
              <a:t>plot(d</a:t>
            </a:r>
            <a:r>
              <a:rPr lang="en-US" dirty="0" smtClean="0"/>
              <a:t>)</a:t>
            </a:r>
          </a:p>
        </p:txBody>
      </p:sp>
      <p:sp>
        <p:nvSpPr>
          <p:cNvPr id="8" name="Rectangle 7"/>
          <p:cNvSpPr/>
          <p:nvPr/>
        </p:nvSpPr>
        <p:spPr>
          <a:xfrm>
            <a:off x="266700" y="2838987"/>
            <a:ext cx="4572000" cy="1754327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 smtClean="0"/>
          </a:p>
          <a:p>
            <a:r>
              <a:rPr lang="en-US" dirty="0" smtClean="0"/>
              <a:t>mean=n*p</a:t>
            </a:r>
          </a:p>
          <a:p>
            <a:r>
              <a:rPr lang="fr-FR" dirty="0" smtClean="0"/>
              <a:t>var=n*p*(1-p)</a:t>
            </a:r>
            <a:endParaRPr lang="en-US" dirty="0"/>
          </a:p>
          <a:p>
            <a:r>
              <a:rPr lang="en-US" dirty="0"/>
              <a:t>x=</a:t>
            </a:r>
            <a:r>
              <a:rPr lang="en-US" dirty="0" err="1">
                <a:solidFill>
                  <a:srgbClr val="FF0000"/>
                </a:solidFill>
              </a:rPr>
              <a:t>rnorm</a:t>
            </a:r>
            <a:r>
              <a:rPr lang="en-US" dirty="0"/>
              <a:t>(k, mean=</a:t>
            </a:r>
            <a:r>
              <a:rPr lang="en-US" dirty="0" err="1"/>
              <a:t>mean,sd</a:t>
            </a:r>
            <a:r>
              <a:rPr lang="en-US" dirty="0"/>
              <a:t>=</a:t>
            </a:r>
            <a:r>
              <a:rPr lang="en-US" dirty="0" err="1"/>
              <a:t>sqrt</a:t>
            </a:r>
            <a:r>
              <a:rPr lang="en-US" dirty="0"/>
              <a:t>(</a:t>
            </a:r>
            <a:r>
              <a:rPr lang="en-US" dirty="0" err="1"/>
              <a:t>var</a:t>
            </a:r>
            <a:r>
              <a:rPr lang="en-US" dirty="0"/>
              <a:t>)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d=</a:t>
            </a:r>
            <a:r>
              <a:rPr lang="en-US" dirty="0" smtClean="0"/>
              <a:t>density</a:t>
            </a:r>
            <a:r>
              <a:rPr lang="en-US" dirty="0"/>
              <a:t>(x)</a:t>
            </a:r>
          </a:p>
          <a:p>
            <a:r>
              <a:rPr lang="en-US" dirty="0"/>
              <a:t>plot(d)</a:t>
            </a:r>
          </a:p>
        </p:txBody>
      </p:sp>
    </p:spTree>
    <p:extLst>
      <p:ext uri="{BB962C8B-B14F-4D97-AF65-F5344CB8AC3E}">
        <p14:creationId xmlns:p14="http://schemas.microsoft.com/office/powerpoint/2010/main" val="1504446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Binomial: c(200,80)x.4</a:t>
            </a:r>
            <a:r>
              <a:rPr lang="en-US" baseline="30000" dirty="0" smtClean="0"/>
              <a:t>80</a:t>
            </a:r>
            <a:r>
              <a:rPr lang="en-US" dirty="0" smtClean="0"/>
              <a:t>x.6</a:t>
            </a:r>
            <a:r>
              <a:rPr lang="en-US" baseline="30000" dirty="0" smtClean="0"/>
              <a:t>20</a:t>
            </a:r>
          </a:p>
          <a:p>
            <a:r>
              <a:rPr lang="en-US" dirty="0" smtClean="0"/>
              <a:t>Normal distribution: zero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is the probability of x=80?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58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370667"/>
            <a:ext cx="7408333" cy="977515"/>
          </a:xfrm>
        </p:spPr>
        <p:txBody>
          <a:bodyPr/>
          <a:lstStyle/>
          <a:p>
            <a:r>
              <a:rPr lang="en-US" dirty="0"/>
              <a:t>Special case of binomial distribution: p close to zero and n close to </a:t>
            </a:r>
            <a:r>
              <a:rPr lang="en-US" dirty="0" smtClean="0"/>
              <a:t>infinity so that </a:t>
            </a:r>
            <a:r>
              <a:rPr lang="en-US" dirty="0" err="1" smtClean="0"/>
              <a:t>λ</a:t>
            </a:r>
            <a:r>
              <a:rPr lang="en-US" dirty="0" smtClean="0"/>
              <a:t>=</a:t>
            </a:r>
            <a:r>
              <a:rPr lang="en-US" dirty="0" err="1" smtClean="0"/>
              <a:t>np</a:t>
            </a:r>
            <a:r>
              <a:rPr lang="en-US" dirty="0" smtClean="0"/>
              <a:t> reach constant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Poisson distribution</a:t>
            </a:r>
          </a:p>
        </p:txBody>
      </p:sp>
      <p:pic>
        <p:nvPicPr>
          <p:cNvPr id="4" name="Picture 3" descr="Screen Shot 2016-01-19 at 11.30.1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3246582"/>
            <a:ext cx="8191500" cy="10252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1965" r="58975"/>
          <a:stretch/>
        </p:blipFill>
        <p:spPr>
          <a:xfrm>
            <a:off x="1485900" y="4543983"/>
            <a:ext cx="1358900" cy="599515"/>
          </a:xfrm>
          <a:prstGeom prst="rect">
            <a:avLst/>
          </a:prstGeom>
        </p:spPr>
      </p:pic>
      <p:sp>
        <p:nvSpPr>
          <p:cNvPr id="6" name="Content Placeholder 1"/>
          <p:cNvSpPr txBox="1">
            <a:spLocks/>
          </p:cNvSpPr>
          <p:nvPr/>
        </p:nvSpPr>
        <p:spPr>
          <a:xfrm>
            <a:off x="999067" y="5171975"/>
            <a:ext cx="7408333" cy="9775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Mean= </a:t>
            </a:r>
            <a:r>
              <a:rPr lang="en-US" dirty="0" err="1" smtClean="0"/>
              <a:t>Var</a:t>
            </a:r>
            <a:r>
              <a:rPr lang="en-US" dirty="0" smtClean="0"/>
              <a:t> = </a:t>
            </a:r>
            <a:r>
              <a:rPr lang="en-US" dirty="0" err="1" smtClean="0"/>
              <a:t>λ</a:t>
            </a:r>
            <a:endParaRPr lang="en-US" dirty="0" smtClean="0"/>
          </a:p>
          <a:p>
            <a:r>
              <a:rPr lang="en-US" dirty="0" smtClean="0"/>
              <a:t>range &gt;=0</a:t>
            </a:r>
          </a:p>
        </p:txBody>
      </p:sp>
    </p:spTree>
    <p:extLst>
      <p:ext uri="{BB962C8B-B14F-4D97-AF65-F5344CB8AC3E}">
        <p14:creationId xmlns:p14="http://schemas.microsoft.com/office/powerpoint/2010/main" val="1394150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869819"/>
          </a:xfrm>
        </p:spPr>
        <p:txBody>
          <a:bodyPr>
            <a:normAutofit/>
          </a:bodyPr>
          <a:lstStyle/>
          <a:p>
            <a:r>
              <a:rPr lang="en-US" dirty="0"/>
              <a:t>Poisson </a:t>
            </a:r>
            <a:r>
              <a:rPr lang="en-US" dirty="0" smtClean="0"/>
              <a:t>distribution in 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0" y="1208147"/>
            <a:ext cx="6273800" cy="56261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" y="2230041"/>
            <a:ext cx="23749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par(</a:t>
            </a:r>
            <a:r>
              <a:rPr lang="en-US" dirty="0" err="1"/>
              <a:t>mfrow</a:t>
            </a:r>
            <a:r>
              <a:rPr lang="en-US" dirty="0"/>
              <a:t>=c(2,2),mar = c(3,4,1,1))</a:t>
            </a:r>
          </a:p>
          <a:p>
            <a:r>
              <a:rPr lang="en-US" dirty="0">
                <a:solidFill>
                  <a:srgbClr val="FF0000"/>
                </a:solidFill>
              </a:rPr>
              <a:t>lambda=.5</a:t>
            </a:r>
          </a:p>
          <a:p>
            <a:r>
              <a:rPr lang="en-US" dirty="0"/>
              <a:t>x=</a:t>
            </a:r>
            <a:r>
              <a:rPr lang="en-US" dirty="0" err="1"/>
              <a:t>rpois</a:t>
            </a:r>
            <a:r>
              <a:rPr lang="en-US" dirty="0"/>
              <a:t>(k, lambda)</a:t>
            </a:r>
          </a:p>
          <a:p>
            <a:r>
              <a:rPr lang="en-US" dirty="0" err="1"/>
              <a:t>hist</a:t>
            </a:r>
            <a:r>
              <a:rPr lang="en-US" dirty="0"/>
              <a:t>(x)</a:t>
            </a:r>
          </a:p>
          <a:p>
            <a:r>
              <a:rPr lang="en-US" dirty="0">
                <a:solidFill>
                  <a:srgbClr val="FF0000"/>
                </a:solidFill>
              </a:rPr>
              <a:t>lambda=1</a:t>
            </a:r>
          </a:p>
          <a:p>
            <a:r>
              <a:rPr lang="en-US" dirty="0"/>
              <a:t>x=</a:t>
            </a:r>
            <a:r>
              <a:rPr lang="en-US" dirty="0" err="1"/>
              <a:t>rpois</a:t>
            </a:r>
            <a:r>
              <a:rPr lang="en-US" dirty="0"/>
              <a:t>(k, lambda)</a:t>
            </a:r>
          </a:p>
          <a:p>
            <a:r>
              <a:rPr lang="en-US" dirty="0" err="1"/>
              <a:t>hist</a:t>
            </a:r>
            <a:r>
              <a:rPr lang="en-US" dirty="0"/>
              <a:t>(x)</a:t>
            </a:r>
          </a:p>
          <a:p>
            <a:r>
              <a:rPr lang="en-US" dirty="0">
                <a:solidFill>
                  <a:srgbClr val="FF0000"/>
                </a:solidFill>
              </a:rPr>
              <a:t>lambda=5</a:t>
            </a:r>
          </a:p>
          <a:p>
            <a:r>
              <a:rPr lang="en-US" dirty="0"/>
              <a:t>x=</a:t>
            </a:r>
            <a:r>
              <a:rPr lang="en-US" dirty="0" err="1"/>
              <a:t>rpois</a:t>
            </a:r>
            <a:r>
              <a:rPr lang="en-US" dirty="0"/>
              <a:t>(k, lambda)</a:t>
            </a:r>
          </a:p>
          <a:p>
            <a:r>
              <a:rPr lang="en-US" dirty="0" err="1"/>
              <a:t>hist</a:t>
            </a:r>
            <a:r>
              <a:rPr lang="en-US" dirty="0"/>
              <a:t>(x)</a:t>
            </a:r>
          </a:p>
          <a:p>
            <a:r>
              <a:rPr lang="en-US" dirty="0">
                <a:solidFill>
                  <a:srgbClr val="FF0000"/>
                </a:solidFill>
              </a:rPr>
              <a:t>lambda=10</a:t>
            </a:r>
          </a:p>
          <a:p>
            <a:r>
              <a:rPr lang="en-US" dirty="0"/>
              <a:t>x=</a:t>
            </a:r>
            <a:r>
              <a:rPr lang="en-US" dirty="0" err="1"/>
              <a:t>rpois</a:t>
            </a:r>
            <a:r>
              <a:rPr lang="en-US" dirty="0"/>
              <a:t>(k, lambda)</a:t>
            </a:r>
          </a:p>
          <a:p>
            <a:r>
              <a:rPr lang="en-US" dirty="0" err="1"/>
              <a:t>hist</a:t>
            </a:r>
            <a:r>
              <a:rPr lang="en-US" dirty="0"/>
              <a:t>(x)</a:t>
            </a:r>
          </a:p>
        </p:txBody>
      </p:sp>
    </p:spTree>
    <p:extLst>
      <p:ext uri="{BB962C8B-B14F-4D97-AF65-F5344CB8AC3E}">
        <p14:creationId xmlns:p14="http://schemas.microsoft.com/office/powerpoint/2010/main" val="3797816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83080" y="0"/>
            <a:ext cx="8229600" cy="776377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Approximation by binomial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4762" y="1112919"/>
            <a:ext cx="38100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par(</a:t>
            </a:r>
            <a:r>
              <a:rPr lang="en-US" dirty="0" err="1" smtClean="0"/>
              <a:t>mfrow</a:t>
            </a:r>
            <a:r>
              <a:rPr lang="en-US" dirty="0" smtClean="0"/>
              <a:t>=c(3,3),</a:t>
            </a:r>
            <a:r>
              <a:rPr lang="en-US" dirty="0"/>
              <a:t>mar = c(3,4,1,1))</a:t>
            </a:r>
          </a:p>
          <a:p>
            <a:r>
              <a:rPr lang="en-US" dirty="0"/>
              <a:t>k=10000 #number of </a:t>
            </a:r>
            <a:r>
              <a:rPr lang="en-US" dirty="0" err="1"/>
              <a:t>Gaton</a:t>
            </a:r>
            <a:r>
              <a:rPr lang="en-US" dirty="0"/>
              <a:t> boards</a:t>
            </a:r>
          </a:p>
          <a:p>
            <a:r>
              <a:rPr lang="en-US" dirty="0" smtClean="0"/>
              <a:t>p=c(.5, .05, .005)</a:t>
            </a:r>
            <a:endParaRPr lang="en-US" dirty="0"/>
          </a:p>
          <a:p>
            <a:r>
              <a:rPr lang="en-US" dirty="0" smtClean="0"/>
              <a:t>n=c(10,100,1000)</a:t>
            </a:r>
          </a:p>
          <a:p>
            <a:r>
              <a:rPr lang="en-US" dirty="0" smtClean="0"/>
              <a:t>for (pi in p){</a:t>
            </a:r>
          </a:p>
          <a:p>
            <a:r>
              <a:rPr lang="en-US" dirty="0" smtClean="0"/>
              <a:t>for (</a:t>
            </a:r>
            <a:r>
              <a:rPr lang="en-US" dirty="0" err="1" smtClean="0"/>
              <a:t>ni</a:t>
            </a:r>
            <a:r>
              <a:rPr lang="en-US" dirty="0" smtClean="0"/>
              <a:t> in n){</a:t>
            </a:r>
          </a:p>
          <a:p>
            <a:r>
              <a:rPr lang="en-US" dirty="0" smtClean="0"/>
              <a:t>x=</a:t>
            </a:r>
            <a:r>
              <a:rPr lang="en-US" dirty="0" err="1" smtClean="0"/>
              <a:t>rbinom</a:t>
            </a:r>
            <a:r>
              <a:rPr lang="en-US" dirty="0" smtClean="0"/>
              <a:t>(k</a:t>
            </a:r>
            <a:r>
              <a:rPr lang="en-US" dirty="0"/>
              <a:t>, </a:t>
            </a:r>
            <a:r>
              <a:rPr lang="en-US" dirty="0" err="1" smtClean="0"/>
              <a:t>ni,pi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err="1"/>
              <a:t>hist</a:t>
            </a:r>
            <a:r>
              <a:rPr lang="en-US" dirty="0"/>
              <a:t>(x)</a:t>
            </a:r>
          </a:p>
          <a:p>
            <a:r>
              <a:rPr lang="en-US" dirty="0" smtClean="0"/>
              <a:t>}}</a:t>
            </a:r>
          </a:p>
          <a:p>
            <a:r>
              <a:rPr lang="en-US" dirty="0" smtClean="0"/>
              <a:t>quartz()</a:t>
            </a:r>
          </a:p>
          <a:p>
            <a:r>
              <a:rPr lang="en-US" dirty="0" smtClean="0"/>
              <a:t>lambda=</a:t>
            </a:r>
            <a:r>
              <a:rPr lang="en-US" dirty="0" smtClean="0">
                <a:solidFill>
                  <a:srgbClr val="FF0000"/>
                </a:solidFill>
              </a:rPr>
              <a:t>5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x=</a:t>
            </a:r>
            <a:r>
              <a:rPr lang="en-US" dirty="0" err="1"/>
              <a:t>rpois</a:t>
            </a:r>
            <a:r>
              <a:rPr lang="en-US" dirty="0"/>
              <a:t>(k, lambda)</a:t>
            </a:r>
          </a:p>
          <a:p>
            <a:r>
              <a:rPr lang="en-US" dirty="0" err="1"/>
              <a:t>hist</a:t>
            </a:r>
            <a:r>
              <a:rPr lang="en-US" dirty="0"/>
              <a:t>(x)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112919"/>
            <a:ext cx="5486400" cy="5486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21259" b="15716"/>
          <a:stretch/>
        </p:blipFill>
        <p:spPr>
          <a:xfrm>
            <a:off x="359185" y="4845169"/>
            <a:ext cx="2142905" cy="1715219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3288267" y="733423"/>
            <a:ext cx="5547521" cy="5355361"/>
            <a:chOff x="3288267" y="992104"/>
            <a:chExt cx="5547521" cy="5355361"/>
          </a:xfrm>
        </p:grpSpPr>
        <p:sp>
          <p:nvSpPr>
            <p:cNvPr id="2" name="TextBox 1"/>
            <p:cNvSpPr txBox="1"/>
            <p:nvPr/>
          </p:nvSpPr>
          <p:spPr>
            <a:xfrm>
              <a:off x="4223532" y="992104"/>
              <a:ext cx="10955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n=10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902808" y="992104"/>
              <a:ext cx="10955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n=100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740233" y="992104"/>
              <a:ext cx="10955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n=1000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 rot="16200000">
              <a:off x="2925157" y="1981199"/>
              <a:ext cx="10955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p=.5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 rot="16200000">
              <a:off x="2925156" y="3755367"/>
              <a:ext cx="10955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p=.05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 rot="16200000">
              <a:off x="2925155" y="5615022"/>
              <a:ext cx="10955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p=.005</a:t>
              </a:r>
              <a:endParaRPr lang="en-US" dirty="0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5606920" y="6513411"/>
            <a:ext cx="18646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x=</a:t>
            </a:r>
            <a:r>
              <a:rPr lang="en-US" dirty="0" err="1"/>
              <a:t>rbinom</a:t>
            </a:r>
            <a:r>
              <a:rPr lang="en-US" dirty="0"/>
              <a:t>(k, </a:t>
            </a:r>
            <a:r>
              <a:rPr lang="en-US" dirty="0" smtClean="0"/>
              <a:t>n, p)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491603" y="6513411"/>
            <a:ext cx="2010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x=</a:t>
            </a:r>
            <a:r>
              <a:rPr lang="en-US" dirty="0" err="1"/>
              <a:t>rpois</a:t>
            </a:r>
            <a:r>
              <a:rPr lang="en-US" dirty="0"/>
              <a:t>(k, </a:t>
            </a:r>
            <a:r>
              <a:rPr lang="en-US" dirty="0">
                <a:solidFill>
                  <a:srgbClr val="FF0000"/>
                </a:solidFill>
              </a:rPr>
              <a:t>lambda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1121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0663" y="2459555"/>
            <a:ext cx="3420533" cy="27432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716" y="2429075"/>
            <a:ext cx="3420533" cy="27432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</a:t>
            </a:r>
            <a:r>
              <a:rPr lang="en-US" dirty="0" smtClean="0"/>
              <a:t>istribution derived from normal distribution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179782" y="5688449"/>
            <a:ext cx="1300686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s-IS" sz="1400" dirty="0" smtClean="0"/>
              <a:t>k=10000</a:t>
            </a:r>
            <a:endParaRPr lang="is-IS" sz="1400" dirty="0"/>
          </a:p>
          <a:p>
            <a:r>
              <a:rPr lang="is-IS" sz="1400" dirty="0" smtClean="0"/>
              <a:t>x=rnorm(k,0,1)</a:t>
            </a:r>
          </a:p>
          <a:p>
            <a:r>
              <a:rPr lang="is-IS" sz="1400" dirty="0" smtClean="0"/>
              <a:t>hist(x)</a:t>
            </a:r>
            <a:endParaRPr lang="is-IS" sz="1400" dirty="0"/>
          </a:p>
          <a:p>
            <a:r>
              <a:rPr lang="is-IS" sz="1400" dirty="0" smtClean="0"/>
              <a:t>y=x^2 </a:t>
            </a:r>
          </a:p>
          <a:p>
            <a:r>
              <a:rPr lang="en-US" sz="1400" dirty="0" err="1" smtClean="0"/>
              <a:t>hist</a:t>
            </a:r>
            <a:r>
              <a:rPr lang="en-US" sz="1400" dirty="0" smtClean="0"/>
              <a:t>(y</a:t>
            </a:r>
            <a:r>
              <a:rPr lang="en-US" sz="1400" dirty="0"/>
              <a:t>)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9253236"/>
              </p:ext>
            </p:extLst>
          </p:nvPr>
        </p:nvGraphicFramePr>
        <p:xfrm>
          <a:off x="3795249" y="2459555"/>
          <a:ext cx="679273" cy="27127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79273"/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x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ctr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-0.0827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-0.5546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-1.9096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1.0000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-1.0723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-0.0288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-0.9039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0.5654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0.0130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1.0197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mr-IN" sz="14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…</a:t>
                      </a:r>
                      <a:endParaRPr lang="mr-IN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sp>
        <p:nvSpPr>
          <p:cNvPr id="15" name="Rectangle 14"/>
          <p:cNvSpPr/>
          <p:nvPr/>
        </p:nvSpPr>
        <p:spPr>
          <a:xfrm>
            <a:off x="1518860" y="5322079"/>
            <a:ext cx="13521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N</a:t>
            </a:r>
            <a:r>
              <a:rPr lang="en-US" dirty="0" smtClean="0"/>
              <a:t>ormal </a:t>
            </a:r>
          </a:p>
          <a:p>
            <a:pPr algn="ctr"/>
            <a:r>
              <a:rPr lang="en-US" dirty="0" smtClean="0"/>
              <a:t>distribution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350929" y="5460578"/>
            <a:ext cx="3898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mtClean="0"/>
              <a:t>?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3415063" y="5645244"/>
            <a:ext cx="719822" cy="554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5154872" y="5645244"/>
            <a:ext cx="731520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939788"/>
              </p:ext>
            </p:extLst>
          </p:nvPr>
        </p:nvGraphicFramePr>
        <p:xfrm>
          <a:off x="4786440" y="2429075"/>
          <a:ext cx="679273" cy="27127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79273"/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ctr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0.0068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0.3076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3.6467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1.0000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1.1498</a:t>
                      </a:r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0.0008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0.8171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0.3197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0.0002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uk-UA" sz="14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1.0398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mr-IN" sz="14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…</a:t>
                      </a:r>
                      <a:endParaRPr lang="mr-IN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cxnSp>
        <p:nvCxnSpPr>
          <p:cNvPr id="28" name="Straight Arrow Connector 27"/>
          <p:cNvCxnSpPr/>
          <p:nvPr/>
        </p:nvCxnSpPr>
        <p:spPr>
          <a:xfrm>
            <a:off x="4134885" y="5246900"/>
            <a:ext cx="0" cy="398344"/>
          </a:xfrm>
          <a:prstGeom prst="straightConnector1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5154872" y="5246900"/>
            <a:ext cx="0" cy="398344"/>
          </a:xfrm>
          <a:prstGeom prst="straightConnector1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4134885" y="1968527"/>
            <a:ext cx="0" cy="398344"/>
          </a:xfrm>
          <a:prstGeom prst="straightConnector1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5126077" y="1968527"/>
            <a:ext cx="0" cy="398344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4134885" y="1968527"/>
            <a:ext cx="999460" cy="0"/>
          </a:xfrm>
          <a:prstGeom prst="straightConnector1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3903033" y="1644470"/>
            <a:ext cx="13379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mtClean="0"/>
              <a:t>Square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136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Distributions: binomial, normal, X2, t, and F</a:t>
            </a:r>
          </a:p>
          <a:p>
            <a:r>
              <a:rPr lang="en-US" dirty="0" smtClean="0"/>
              <a:t>Relationship</a:t>
            </a:r>
          </a:p>
          <a:p>
            <a:r>
              <a:rPr lang="en-US" dirty="0" smtClean="0"/>
              <a:t>Characteristics (mean, </a:t>
            </a:r>
            <a:r>
              <a:rPr lang="en-US" dirty="0" err="1" smtClean="0"/>
              <a:t>var</a:t>
            </a:r>
            <a:r>
              <a:rPr lang="en-US" dirty="0" smtClean="0"/>
              <a:t>, range,  and symmetry)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18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</a:t>
            </a:r>
            <a:r>
              <a:rPr lang="en-US" dirty="0" smtClean="0"/>
              <a:t>wo normal distribution variables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340009" y="2890901"/>
            <a:ext cx="180399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s-IS" dirty="0" smtClean="0"/>
              <a:t>k=10000</a:t>
            </a:r>
            <a:endParaRPr lang="is-IS" dirty="0"/>
          </a:p>
          <a:p>
            <a:r>
              <a:rPr lang="is-IS" dirty="0"/>
              <a:t>x1=rnorm(k,0,1)</a:t>
            </a:r>
          </a:p>
          <a:p>
            <a:r>
              <a:rPr lang="is-IS" dirty="0" smtClean="0"/>
              <a:t>x2=rnorm(k,0,1</a:t>
            </a:r>
            <a:r>
              <a:rPr lang="is-IS" dirty="0"/>
              <a:t>)</a:t>
            </a:r>
          </a:p>
          <a:p>
            <a:r>
              <a:rPr lang="is-IS" dirty="0" smtClean="0"/>
              <a:t>y=x1^2 + x2^2</a:t>
            </a:r>
          </a:p>
          <a:p>
            <a:r>
              <a:rPr lang="en-US" dirty="0" smtClean="0"/>
              <a:t>mean(y)</a:t>
            </a:r>
          </a:p>
          <a:p>
            <a:r>
              <a:rPr lang="en-US" dirty="0" err="1"/>
              <a:t>v</a:t>
            </a:r>
            <a:r>
              <a:rPr lang="en-US" dirty="0" err="1" smtClean="0"/>
              <a:t>ar</a:t>
            </a:r>
            <a:r>
              <a:rPr lang="en-US" dirty="0" smtClean="0"/>
              <a:t>(y)</a:t>
            </a:r>
            <a:endParaRPr lang="en-US" dirty="0"/>
          </a:p>
          <a:p>
            <a:r>
              <a:rPr lang="en-US" dirty="0" err="1"/>
              <a:t>hist</a:t>
            </a:r>
            <a:r>
              <a:rPr lang="en-US" dirty="0"/>
              <a:t>(y)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8386" y="2904130"/>
            <a:ext cx="3657600" cy="216660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6044609" y="3804041"/>
            <a:ext cx="9271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n</a:t>
            </a:r>
            <a:r>
              <a:rPr lang="en-US" sz="2800" dirty="0" smtClean="0">
                <a:solidFill>
                  <a:srgbClr val="FF0000"/>
                </a:solidFill>
              </a:rPr>
              <a:t>=2</a:t>
            </a:r>
            <a:endParaRPr lang="en-US" sz="2800" dirty="0">
              <a:solidFill>
                <a:srgbClr val="FF0000"/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1880101"/>
              </p:ext>
            </p:extLst>
          </p:nvPr>
        </p:nvGraphicFramePr>
        <p:xfrm>
          <a:off x="183264" y="2846451"/>
          <a:ext cx="1358546" cy="27127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79273"/>
                <a:gridCol w="679273"/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x1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x2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ctr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-0.0827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-0.1874</a:t>
                      </a:r>
                      <a:endParaRPr lang="fi-FI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-0.5546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-1.0958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-1.9096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-2.2470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1.0000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-0.0720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-1.0723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-0.8805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-0.0288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-1.5238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-0.9039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-0.4914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0.5654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0.4114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0.0130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-0.8994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1.0197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-0.0666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mr-IN" sz="14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…</a:t>
                      </a:r>
                      <a:endParaRPr lang="mr-IN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4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…</a:t>
                      </a:r>
                      <a:endParaRPr lang="mr-IN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6787936"/>
              </p:ext>
            </p:extLst>
          </p:nvPr>
        </p:nvGraphicFramePr>
        <p:xfrm>
          <a:off x="1701209" y="2633091"/>
          <a:ext cx="1358546" cy="2926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79273"/>
                <a:gridCol w="679273"/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x1 </a:t>
                      </a:r>
                      <a:r>
                        <a:rPr lang="en-US" sz="14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square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x2 </a:t>
                      </a:r>
                      <a:r>
                        <a:rPr lang="en-US" sz="14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square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ctr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0.0068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0.0351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0.3076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1.2007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3.6467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5.0488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1.0000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0.0052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1.1498</a:t>
                      </a:r>
                      <a:endParaRPr lang="cs-CZ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0.7752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0.0008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2.3219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0.8171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0.2415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0.3197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0.1693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0.0002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0.8089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uk-UA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1.0398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0.0044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mr-IN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…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4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…</a:t>
                      </a:r>
                      <a:endParaRPr lang="mr-IN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3345483"/>
              </p:ext>
            </p:extLst>
          </p:nvPr>
        </p:nvGraphicFramePr>
        <p:xfrm>
          <a:off x="3194434" y="2846451"/>
          <a:ext cx="679273" cy="27127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79273"/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y=sum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ctr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0.0420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1.5083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8.6955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1.0052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1.9251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2.3227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1.0586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0.4890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0.8091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1.0442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mr-IN" sz="14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…</a:t>
                      </a:r>
                      <a:endParaRPr lang="mr-IN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60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86267" y="2145040"/>
            <a:ext cx="5312833" cy="172508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If </a:t>
            </a:r>
            <a:r>
              <a:rPr lang="en-US" dirty="0" err="1" smtClean="0"/>
              <a:t>x</a:t>
            </a:r>
            <a:r>
              <a:rPr lang="en-US" baseline="-25000" dirty="0" err="1" smtClean="0"/>
              <a:t>i</a:t>
            </a:r>
            <a:r>
              <a:rPr lang="en-US" dirty="0" err="1" smtClean="0"/>
              <a:t>~N</a:t>
            </a:r>
            <a:r>
              <a:rPr lang="en-US" dirty="0" smtClean="0"/>
              <a:t>(0, 1) , then y=sum(x</a:t>
            </a:r>
            <a:r>
              <a:rPr lang="en-US" baseline="-25000" dirty="0" smtClean="0"/>
              <a:t>i</a:t>
            </a:r>
            <a:r>
              <a:rPr lang="en-US" baseline="30000" dirty="0" smtClean="0"/>
              <a:t>2</a:t>
            </a:r>
            <a:r>
              <a:rPr lang="en-US" dirty="0" smtClean="0"/>
              <a:t>)~X</a:t>
            </a:r>
            <a:r>
              <a:rPr lang="en-US" baseline="30000" dirty="0" smtClean="0"/>
              <a:t>2</a:t>
            </a:r>
            <a:r>
              <a:rPr lang="en-US" dirty="0" smtClean="0"/>
              <a:t>(n)</a:t>
            </a:r>
          </a:p>
          <a:p>
            <a:r>
              <a:rPr lang="en-US" dirty="0" smtClean="0"/>
              <a:t>Mean=n</a:t>
            </a:r>
          </a:p>
          <a:p>
            <a:r>
              <a:rPr lang="en-US" dirty="0" err="1" smtClean="0"/>
              <a:t>Var</a:t>
            </a:r>
            <a:r>
              <a:rPr lang="en-US" dirty="0" smtClean="0"/>
              <a:t>=2n</a:t>
            </a:r>
          </a:p>
          <a:p>
            <a:r>
              <a:rPr lang="en-US" dirty="0" smtClean="0"/>
              <a:t>range &gt;=0</a:t>
            </a:r>
          </a:p>
          <a:p>
            <a:r>
              <a:rPr lang="en-US" dirty="0" smtClean="0"/>
              <a:t>Non symmetric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Chi square (x2) distribution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4021197"/>
            <a:ext cx="23876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n</a:t>
            </a:r>
            <a:r>
              <a:rPr lang="is-IS" dirty="0" smtClean="0"/>
              <a:t>=2</a:t>
            </a:r>
            <a:endParaRPr lang="is-IS" dirty="0"/>
          </a:p>
          <a:p>
            <a:r>
              <a:rPr lang="is-IS" dirty="0"/>
              <a:t>k=</a:t>
            </a:r>
            <a:r>
              <a:rPr lang="is-IS" dirty="0" smtClean="0"/>
              <a:t>10000</a:t>
            </a:r>
            <a:endParaRPr lang="is-IS" dirty="0"/>
          </a:p>
          <a:p>
            <a:r>
              <a:rPr lang="is-IS" dirty="0"/>
              <a:t>x=rnorm(k*n,0,1)</a:t>
            </a:r>
          </a:p>
          <a:p>
            <a:r>
              <a:rPr lang="is-IS" dirty="0"/>
              <a:t>x2=x^2</a:t>
            </a:r>
          </a:p>
          <a:p>
            <a:r>
              <a:rPr lang="en-US" dirty="0" err="1"/>
              <a:t>xm</a:t>
            </a:r>
            <a:r>
              <a:rPr lang="en-US" dirty="0"/>
              <a:t>=matrix(x2,k,n)</a:t>
            </a:r>
          </a:p>
          <a:p>
            <a:r>
              <a:rPr lang="en-US" dirty="0"/>
              <a:t>y=</a:t>
            </a:r>
            <a:r>
              <a:rPr lang="en-US" dirty="0" err="1"/>
              <a:t>rowSums</a:t>
            </a:r>
            <a:r>
              <a:rPr lang="en-US" dirty="0"/>
              <a:t>(</a:t>
            </a:r>
            <a:r>
              <a:rPr lang="en-US" dirty="0" err="1"/>
              <a:t>xm</a:t>
            </a:r>
            <a:r>
              <a:rPr lang="en-US" dirty="0" smtClean="0"/>
              <a:t>)</a:t>
            </a:r>
          </a:p>
          <a:p>
            <a:r>
              <a:rPr lang="en-US" dirty="0" smtClean="0"/>
              <a:t>mean(y)</a:t>
            </a:r>
          </a:p>
          <a:p>
            <a:r>
              <a:rPr lang="en-US" dirty="0" err="1"/>
              <a:t>v</a:t>
            </a:r>
            <a:r>
              <a:rPr lang="en-US" dirty="0" err="1" smtClean="0"/>
              <a:t>ar</a:t>
            </a:r>
            <a:r>
              <a:rPr lang="en-US" dirty="0" smtClean="0"/>
              <a:t>(y)</a:t>
            </a:r>
            <a:endParaRPr lang="en-US" dirty="0"/>
          </a:p>
          <a:p>
            <a:r>
              <a:rPr lang="en-US" dirty="0" err="1"/>
              <a:t>hist</a:t>
            </a:r>
            <a:r>
              <a:rPr lang="en-US" dirty="0"/>
              <a:t>(y)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500" y="1206500"/>
            <a:ext cx="3657600" cy="216660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500" y="2900359"/>
            <a:ext cx="3657600" cy="216660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7500" y="4787563"/>
            <a:ext cx="3657600" cy="216660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7759700" y="2119640"/>
            <a:ext cx="9271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n</a:t>
            </a:r>
            <a:r>
              <a:rPr lang="en-US" sz="2800" dirty="0" smtClean="0">
                <a:solidFill>
                  <a:srgbClr val="FF0000"/>
                </a:solidFill>
              </a:rPr>
              <a:t>=2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759700" y="3770640"/>
            <a:ext cx="9271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n</a:t>
            </a:r>
            <a:r>
              <a:rPr lang="en-US" sz="2800" dirty="0" smtClean="0">
                <a:solidFill>
                  <a:srgbClr val="FF0000"/>
                </a:solidFill>
              </a:rPr>
              <a:t>=5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759700" y="5624840"/>
            <a:ext cx="1117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n</a:t>
            </a:r>
            <a:r>
              <a:rPr lang="en-US" sz="2800" dirty="0" smtClean="0">
                <a:solidFill>
                  <a:srgbClr val="FF0000"/>
                </a:solidFill>
              </a:rPr>
              <a:t>=100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190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Chi square distribution in 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30200" y="2178437"/>
            <a:ext cx="41021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par(</a:t>
            </a:r>
            <a:r>
              <a:rPr lang="en-US" dirty="0" err="1"/>
              <a:t>mfrow</a:t>
            </a:r>
            <a:r>
              <a:rPr lang="en-US" dirty="0"/>
              <a:t>=c(2,2),mar = c(3,4,1,1))</a:t>
            </a:r>
          </a:p>
          <a:p>
            <a:r>
              <a:rPr lang="en-US" dirty="0"/>
              <a:t>x=</a:t>
            </a:r>
            <a:r>
              <a:rPr lang="en-US" dirty="0" err="1"/>
              <a:t>rchisq</a:t>
            </a:r>
            <a:r>
              <a:rPr lang="en-US" dirty="0"/>
              <a:t>(k,</a:t>
            </a:r>
            <a:r>
              <a:rPr lang="en-US" dirty="0">
                <a:solidFill>
                  <a:srgbClr val="FF0000"/>
                </a:solidFill>
              </a:rPr>
              <a:t>2</a:t>
            </a:r>
            <a:r>
              <a:rPr lang="en-US" dirty="0"/>
              <a:t>)</a:t>
            </a:r>
          </a:p>
          <a:p>
            <a:r>
              <a:rPr lang="en-US" dirty="0"/>
              <a:t>d=density(x)</a:t>
            </a:r>
          </a:p>
          <a:p>
            <a:r>
              <a:rPr lang="en-US" dirty="0"/>
              <a:t>plot(d)</a:t>
            </a:r>
          </a:p>
          <a:p>
            <a:r>
              <a:rPr lang="en-US" dirty="0"/>
              <a:t>x=</a:t>
            </a:r>
            <a:r>
              <a:rPr lang="en-US" dirty="0" err="1"/>
              <a:t>rchisq</a:t>
            </a:r>
            <a:r>
              <a:rPr lang="en-US" dirty="0"/>
              <a:t>(k,</a:t>
            </a:r>
            <a:r>
              <a:rPr lang="en-US" dirty="0">
                <a:solidFill>
                  <a:srgbClr val="FF0000"/>
                </a:solidFill>
              </a:rPr>
              <a:t>5</a:t>
            </a:r>
            <a:r>
              <a:rPr lang="en-US" dirty="0"/>
              <a:t>)</a:t>
            </a:r>
          </a:p>
          <a:p>
            <a:r>
              <a:rPr lang="en-US" dirty="0"/>
              <a:t>d=density(x)</a:t>
            </a:r>
          </a:p>
          <a:p>
            <a:r>
              <a:rPr lang="en-US" dirty="0"/>
              <a:t>plot(d)</a:t>
            </a:r>
          </a:p>
          <a:p>
            <a:r>
              <a:rPr lang="fr-FR" dirty="0"/>
              <a:t>x=</a:t>
            </a:r>
            <a:r>
              <a:rPr lang="fr-FR" dirty="0" err="1"/>
              <a:t>rchisq</a:t>
            </a:r>
            <a:r>
              <a:rPr lang="fr-FR" dirty="0"/>
              <a:t>(k,</a:t>
            </a:r>
            <a:r>
              <a:rPr lang="fr-FR" dirty="0">
                <a:solidFill>
                  <a:srgbClr val="FF0000"/>
                </a:solidFill>
              </a:rPr>
              <a:t>100</a:t>
            </a:r>
            <a:r>
              <a:rPr lang="fr-FR" dirty="0"/>
              <a:t>)</a:t>
            </a:r>
          </a:p>
          <a:p>
            <a:r>
              <a:rPr lang="fr-FR" dirty="0"/>
              <a:t>d=</a:t>
            </a:r>
            <a:r>
              <a:rPr lang="fr-FR" dirty="0" err="1"/>
              <a:t>density</a:t>
            </a:r>
            <a:r>
              <a:rPr lang="fr-FR" dirty="0"/>
              <a:t>(x)</a:t>
            </a:r>
          </a:p>
          <a:p>
            <a:r>
              <a:rPr lang="fr-FR" dirty="0"/>
              <a:t>plot(d)</a:t>
            </a:r>
          </a:p>
          <a:p>
            <a:r>
              <a:rPr lang="fr-FR" dirty="0"/>
              <a:t>x=</a:t>
            </a:r>
            <a:r>
              <a:rPr lang="fr-FR" dirty="0" err="1"/>
              <a:t>rchisq</a:t>
            </a:r>
            <a:r>
              <a:rPr lang="fr-FR" dirty="0"/>
              <a:t>(k,</a:t>
            </a:r>
            <a:r>
              <a:rPr lang="fr-FR" dirty="0">
                <a:solidFill>
                  <a:srgbClr val="FF0000"/>
                </a:solidFill>
              </a:rPr>
              <a:t>1000</a:t>
            </a:r>
            <a:r>
              <a:rPr lang="fr-FR" dirty="0"/>
              <a:t>)</a:t>
            </a:r>
          </a:p>
          <a:p>
            <a:r>
              <a:rPr lang="fr-FR" dirty="0"/>
              <a:t>d=</a:t>
            </a:r>
            <a:r>
              <a:rPr lang="fr-FR" dirty="0" err="1"/>
              <a:t>density</a:t>
            </a:r>
            <a:r>
              <a:rPr lang="fr-FR" dirty="0"/>
              <a:t>(x)</a:t>
            </a:r>
          </a:p>
          <a:p>
            <a:r>
              <a:rPr lang="fr-FR" dirty="0"/>
              <a:t>plot(d)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2178437"/>
            <a:ext cx="52705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339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86267" y="1942469"/>
            <a:ext cx="3941233" cy="233743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If U~X</a:t>
            </a:r>
            <a:r>
              <a:rPr lang="en-US" baseline="30000" dirty="0" smtClean="0"/>
              <a:t>2</a:t>
            </a:r>
            <a:r>
              <a:rPr lang="en-US" dirty="0" smtClean="0"/>
              <a:t>(n</a:t>
            </a:r>
            <a:r>
              <a:rPr lang="en-US" baseline="-25000" dirty="0" smtClean="0"/>
              <a:t>1</a:t>
            </a:r>
            <a:r>
              <a:rPr lang="en-US" dirty="0" smtClean="0"/>
              <a:t>), V~</a:t>
            </a:r>
            <a:r>
              <a:rPr lang="en-US" dirty="0"/>
              <a:t>X</a:t>
            </a:r>
            <a:r>
              <a:rPr lang="en-US" baseline="30000" dirty="0"/>
              <a:t>2</a:t>
            </a:r>
            <a:r>
              <a:rPr lang="en-US" dirty="0"/>
              <a:t>(</a:t>
            </a:r>
            <a:r>
              <a:rPr lang="en-US" dirty="0" smtClean="0"/>
              <a:t>n</a:t>
            </a:r>
            <a:r>
              <a:rPr lang="en-US" baseline="-25000" dirty="0" smtClean="0"/>
              <a:t>2</a:t>
            </a:r>
            <a:r>
              <a:rPr lang="en-US" dirty="0" smtClean="0"/>
              <a:t>)</a:t>
            </a:r>
          </a:p>
          <a:p>
            <a:r>
              <a:rPr lang="en-US" dirty="0" smtClean="0"/>
              <a:t>F=(U/n</a:t>
            </a:r>
            <a:r>
              <a:rPr lang="en-US" baseline="-25000" dirty="0" smtClean="0"/>
              <a:t>1</a:t>
            </a:r>
            <a:r>
              <a:rPr lang="en-US" dirty="0" smtClean="0"/>
              <a:t>)/</a:t>
            </a:r>
            <a:r>
              <a:rPr lang="en-US" dirty="0"/>
              <a:t> </a:t>
            </a:r>
            <a:r>
              <a:rPr lang="en-US" dirty="0" smtClean="0"/>
              <a:t>(V/n</a:t>
            </a:r>
            <a:r>
              <a:rPr lang="en-US" baseline="-25000" dirty="0" smtClean="0"/>
              <a:t>2</a:t>
            </a:r>
            <a:r>
              <a:rPr lang="en-US" dirty="0" smtClean="0"/>
              <a:t>) ~ F (n</a:t>
            </a:r>
            <a:r>
              <a:rPr lang="en-US" baseline="-25000" dirty="0" smtClean="0"/>
              <a:t>1</a:t>
            </a:r>
            <a:r>
              <a:rPr lang="en-US" dirty="0" smtClean="0"/>
              <a:t>, n</a:t>
            </a:r>
            <a:r>
              <a:rPr lang="en-US" baseline="-25000" dirty="0" smtClean="0"/>
              <a:t>2</a:t>
            </a:r>
            <a:r>
              <a:rPr lang="en-US" dirty="0" smtClean="0"/>
              <a:t>)</a:t>
            </a:r>
          </a:p>
          <a:p>
            <a:r>
              <a:rPr lang="en-US" dirty="0" smtClean="0"/>
              <a:t>Mean=n</a:t>
            </a:r>
            <a:r>
              <a:rPr lang="en-US" baseline="-25000" dirty="0" smtClean="0"/>
              <a:t>2</a:t>
            </a:r>
            <a:r>
              <a:rPr lang="en-US" dirty="0" smtClean="0"/>
              <a:t>/(n</a:t>
            </a:r>
            <a:r>
              <a:rPr lang="en-US" baseline="-25000" dirty="0" smtClean="0"/>
              <a:t>2</a:t>
            </a:r>
            <a:r>
              <a:rPr lang="en-US" dirty="0" smtClean="0"/>
              <a:t>-2)</a:t>
            </a:r>
          </a:p>
          <a:p>
            <a:r>
              <a:rPr lang="en-US" dirty="0" smtClean="0"/>
              <a:t>Variance= </a:t>
            </a:r>
          </a:p>
          <a:p>
            <a:r>
              <a:rPr lang="en-US" dirty="0" smtClean="0"/>
              <a:t>range &gt;=0</a:t>
            </a:r>
          </a:p>
          <a:p>
            <a:r>
              <a:rPr lang="en-US" dirty="0" smtClean="0"/>
              <a:t>Non symmetric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 distribution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42900" y="4183777"/>
            <a:ext cx="35052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par(</a:t>
            </a:r>
            <a:r>
              <a:rPr lang="en-US" dirty="0" err="1"/>
              <a:t>mfrow</a:t>
            </a:r>
            <a:r>
              <a:rPr lang="en-US" dirty="0"/>
              <a:t>=c(2,2),mar = c(3,4,1,1))</a:t>
            </a:r>
          </a:p>
          <a:p>
            <a:r>
              <a:rPr lang="fi-FI" dirty="0"/>
              <a:t>x=rf(k,1, 100)</a:t>
            </a:r>
          </a:p>
          <a:p>
            <a:r>
              <a:rPr lang="fi-FI" dirty="0" err="1"/>
              <a:t>hist(x</a:t>
            </a:r>
            <a:r>
              <a:rPr lang="fi-FI" dirty="0"/>
              <a:t>)</a:t>
            </a:r>
          </a:p>
          <a:p>
            <a:r>
              <a:rPr lang="fi-FI" dirty="0"/>
              <a:t>x=rf(k,1, 10000)</a:t>
            </a:r>
          </a:p>
          <a:p>
            <a:r>
              <a:rPr lang="fi-FI" dirty="0" err="1"/>
              <a:t>hist(x</a:t>
            </a:r>
            <a:r>
              <a:rPr lang="fi-FI" dirty="0"/>
              <a:t>)</a:t>
            </a:r>
          </a:p>
          <a:p>
            <a:r>
              <a:rPr lang="fi-FI" dirty="0"/>
              <a:t>x=rf(k,10, 10000)</a:t>
            </a:r>
          </a:p>
          <a:p>
            <a:r>
              <a:rPr lang="fi-FI" dirty="0" err="1"/>
              <a:t>hist(x</a:t>
            </a:r>
            <a:r>
              <a:rPr lang="fi-FI" dirty="0"/>
              <a:t>)</a:t>
            </a:r>
          </a:p>
          <a:p>
            <a:r>
              <a:rPr lang="is-IS" dirty="0"/>
              <a:t>x=rf(k,10000, 10000)</a:t>
            </a:r>
          </a:p>
          <a:p>
            <a:r>
              <a:rPr lang="en-US" dirty="0" err="1"/>
              <a:t>hist</a:t>
            </a:r>
            <a:r>
              <a:rPr lang="en-US" dirty="0"/>
              <a:t>(x)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8100" y="2286000"/>
            <a:ext cx="5270500" cy="4483100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2398121"/>
              </p:ext>
            </p:extLst>
          </p:nvPr>
        </p:nvGraphicFramePr>
        <p:xfrm>
          <a:off x="1800225" y="3086100"/>
          <a:ext cx="5619750" cy="403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3" name="Document" r:id="rId4" imgW="5486400" imgH="393700" progId="Word.Document.12">
                  <p:embed/>
                </p:oleObj>
              </mc:Choice>
              <mc:Fallback>
                <p:oleObj name="Document" r:id="rId4" imgW="5486400" imgH="3937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00225" y="3086100"/>
                        <a:ext cx="5619750" cy="403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1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30767" y="1591056"/>
            <a:ext cx="3941233" cy="2316876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If </a:t>
            </a:r>
            <a:r>
              <a:rPr lang="en-US" dirty="0" err="1" smtClean="0"/>
              <a:t>z~N</a:t>
            </a:r>
            <a:r>
              <a:rPr lang="en-US" dirty="0" smtClean="0"/>
              <a:t>(0,1), V~</a:t>
            </a:r>
            <a:r>
              <a:rPr lang="en-US" dirty="0"/>
              <a:t>X</a:t>
            </a:r>
            <a:r>
              <a:rPr lang="en-US" baseline="30000" dirty="0"/>
              <a:t>2</a:t>
            </a:r>
            <a:r>
              <a:rPr lang="en-US" dirty="0"/>
              <a:t>(</a:t>
            </a:r>
            <a:r>
              <a:rPr lang="en-US" dirty="0" smtClean="0"/>
              <a:t>n)</a:t>
            </a:r>
          </a:p>
          <a:p>
            <a:r>
              <a:rPr lang="en-US" dirty="0" smtClean="0"/>
              <a:t>t=z/</a:t>
            </a:r>
            <a:r>
              <a:rPr lang="en-US" dirty="0" err="1" smtClean="0"/>
              <a:t>sqrt</a:t>
            </a:r>
            <a:r>
              <a:rPr lang="en-US" dirty="0" smtClean="0"/>
              <a:t>(V/n)~ t (n)</a:t>
            </a:r>
          </a:p>
          <a:p>
            <a:r>
              <a:rPr lang="en-US" dirty="0" smtClean="0"/>
              <a:t>Sympatric</a:t>
            </a:r>
          </a:p>
          <a:p>
            <a:r>
              <a:rPr lang="en-US" dirty="0" smtClean="0"/>
              <a:t>Mean=0</a:t>
            </a:r>
          </a:p>
          <a:p>
            <a:r>
              <a:rPr lang="en-US" dirty="0" smtClean="0"/>
              <a:t>Variance=n</a:t>
            </a:r>
            <a:r>
              <a:rPr lang="en-US" dirty="0"/>
              <a:t>/(n-2</a:t>
            </a:r>
            <a:r>
              <a:rPr lang="en-US" dirty="0" smtClean="0"/>
              <a:t>)</a:t>
            </a:r>
          </a:p>
          <a:p>
            <a:r>
              <a:rPr lang="en-US" dirty="0" smtClean="0"/>
              <a:t>range: –infinity to + infinity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t distribution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0818" y="1591056"/>
            <a:ext cx="3048000" cy="39243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112840" y="5713462"/>
            <a:ext cx="25039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rgbClr val="000000"/>
                </a:solidFill>
                <a:latin typeface="Arial" charset="0"/>
              </a:rPr>
              <a:t>William Sealy </a:t>
            </a:r>
            <a:r>
              <a:rPr lang="en-US" b="1" dirty="0" err="1" smtClean="0">
                <a:solidFill>
                  <a:srgbClr val="000000"/>
                </a:solidFill>
                <a:latin typeface="Arial" charset="0"/>
              </a:rPr>
              <a:t>Gosset</a:t>
            </a:r>
            <a:endParaRPr lang="en-US" b="1" dirty="0" smtClean="0">
              <a:solidFill>
                <a:srgbClr val="000000"/>
              </a:solidFill>
              <a:latin typeface="Arial" charset="0"/>
            </a:endParaRPr>
          </a:p>
          <a:p>
            <a:pPr algn="ctr"/>
            <a:r>
              <a:rPr lang="en-US" b="1" dirty="0" smtClean="0">
                <a:solidFill>
                  <a:srgbClr val="000000"/>
                </a:solidFill>
                <a:latin typeface="Arial" charset="0"/>
              </a:rPr>
              <a:t>Known as "Student"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767" y="3892961"/>
            <a:ext cx="3083540" cy="2466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5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 distribution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06769" y="2430882"/>
            <a:ext cx="362373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par(</a:t>
            </a:r>
            <a:r>
              <a:rPr lang="en-US" dirty="0" err="1"/>
              <a:t>mfrow</a:t>
            </a:r>
            <a:r>
              <a:rPr lang="en-US" dirty="0"/>
              <a:t>=c(2,2),mar = c(3,4,1,1))</a:t>
            </a:r>
          </a:p>
          <a:p>
            <a:r>
              <a:rPr lang="is-IS" dirty="0"/>
              <a:t>x=rt(k,2)</a:t>
            </a:r>
          </a:p>
          <a:p>
            <a:r>
              <a:rPr lang="en-US" dirty="0" err="1"/>
              <a:t>hist</a:t>
            </a:r>
            <a:r>
              <a:rPr lang="en-US" dirty="0"/>
              <a:t>(x)</a:t>
            </a:r>
          </a:p>
          <a:p>
            <a:r>
              <a:rPr lang="is-IS" dirty="0"/>
              <a:t>x=rt(k,5)</a:t>
            </a:r>
          </a:p>
          <a:p>
            <a:r>
              <a:rPr lang="en-US" dirty="0" err="1"/>
              <a:t>hist</a:t>
            </a:r>
            <a:r>
              <a:rPr lang="en-US" dirty="0"/>
              <a:t>(x)</a:t>
            </a:r>
          </a:p>
          <a:p>
            <a:r>
              <a:rPr lang="is-IS" dirty="0"/>
              <a:t>x=rt(k,10)</a:t>
            </a:r>
          </a:p>
          <a:p>
            <a:r>
              <a:rPr lang="en-US" dirty="0" err="1"/>
              <a:t>hist</a:t>
            </a:r>
            <a:r>
              <a:rPr lang="en-US" dirty="0"/>
              <a:t>(x)</a:t>
            </a:r>
          </a:p>
          <a:p>
            <a:r>
              <a:rPr lang="is-IS" dirty="0"/>
              <a:t>x=rt(k,100)</a:t>
            </a:r>
          </a:p>
          <a:p>
            <a:r>
              <a:rPr lang="en-US" dirty="0" err="1"/>
              <a:t>hist</a:t>
            </a:r>
            <a:r>
              <a:rPr lang="en-US" dirty="0"/>
              <a:t>(x)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2120900"/>
            <a:ext cx="52705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603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86267" y="1942470"/>
            <a:ext cx="3941233" cy="1068060"/>
          </a:xfrm>
        </p:spPr>
        <p:txBody>
          <a:bodyPr>
            <a:normAutofit/>
          </a:bodyPr>
          <a:lstStyle/>
          <a:p>
            <a:r>
              <a:rPr lang="en-US" dirty="0" smtClean="0"/>
              <a:t>t</a:t>
            </a:r>
            <a:r>
              <a:rPr lang="en-US" baseline="30000" dirty="0" smtClean="0"/>
              <a:t>2</a:t>
            </a:r>
            <a:r>
              <a:rPr lang="en-US" dirty="0" smtClean="0"/>
              <a:t>=z</a:t>
            </a:r>
            <a:r>
              <a:rPr lang="en-US" baseline="30000" dirty="0" smtClean="0"/>
              <a:t>2</a:t>
            </a:r>
            <a:r>
              <a:rPr lang="en-US" dirty="0" smtClean="0"/>
              <a:t>/ (U/n)~ F (1,n)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Relationship between t and F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2832100"/>
            <a:ext cx="35052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par(</a:t>
            </a:r>
            <a:r>
              <a:rPr lang="en-US" dirty="0" err="1"/>
              <a:t>mfrow</a:t>
            </a:r>
            <a:r>
              <a:rPr lang="en-US" dirty="0"/>
              <a:t>=c(2,1),mar = c(3,4,1,1))</a:t>
            </a:r>
          </a:p>
          <a:p>
            <a:r>
              <a:rPr lang="fi-FI" dirty="0"/>
              <a:t>x=rf(k,1, 100)</a:t>
            </a:r>
          </a:p>
          <a:p>
            <a:r>
              <a:rPr lang="fi-FI" dirty="0" err="1"/>
              <a:t>hist(x</a:t>
            </a:r>
            <a:r>
              <a:rPr lang="fi-FI" dirty="0" smtClean="0"/>
              <a:t>)</a:t>
            </a:r>
          </a:p>
          <a:p>
            <a:endParaRPr lang="fi-FI" dirty="0" smtClean="0"/>
          </a:p>
          <a:p>
            <a:endParaRPr lang="fi-FI" dirty="0"/>
          </a:p>
          <a:p>
            <a:endParaRPr lang="fi-FI" dirty="0"/>
          </a:p>
          <a:p>
            <a:r>
              <a:rPr lang="is-IS" dirty="0"/>
              <a:t>x=rt(k,100)</a:t>
            </a:r>
          </a:p>
          <a:p>
            <a:r>
              <a:rPr lang="is-IS" dirty="0"/>
              <a:t>z=x^2</a:t>
            </a:r>
          </a:p>
          <a:p>
            <a:r>
              <a:rPr lang="en-US" dirty="0" err="1"/>
              <a:t>hist</a:t>
            </a:r>
            <a:r>
              <a:rPr lang="en-US" dirty="0"/>
              <a:t>(z)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500" y="1942470"/>
            <a:ext cx="52705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21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82033" y="3746500"/>
            <a:ext cx="8779933" cy="6477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Averages of large samples close to normal distribution.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Central  Limit Theory </a:t>
            </a:r>
            <a:br>
              <a:rPr lang="en-US" dirty="0" smtClean="0"/>
            </a:br>
            <a:r>
              <a:rPr lang="en-US" dirty="0" smtClean="0"/>
              <a:t>(CLT)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601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338328"/>
            <a:ext cx="3276600" cy="64940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par(</a:t>
            </a:r>
            <a:r>
              <a:rPr lang="en-US" sz="1600" dirty="0" err="1"/>
              <a:t>mfrow</a:t>
            </a:r>
            <a:r>
              <a:rPr lang="en-US" sz="1600" dirty="0"/>
              <a:t>=c</a:t>
            </a:r>
            <a:r>
              <a:rPr lang="en-US" sz="1600" dirty="0" smtClean="0"/>
              <a:t>(5,1)</a:t>
            </a:r>
            <a:r>
              <a:rPr lang="en-US" sz="1600" dirty="0"/>
              <a:t>,mar = c(3,4,1,1)</a:t>
            </a:r>
            <a:r>
              <a:rPr lang="en-US" sz="1600" dirty="0" smtClean="0"/>
              <a:t>)</a:t>
            </a:r>
          </a:p>
          <a:p>
            <a:r>
              <a:rPr lang="en-US" sz="1600" dirty="0" smtClean="0"/>
              <a:t>#</a:t>
            </a:r>
            <a:r>
              <a:rPr lang="en-US" sz="1600" dirty="0" err="1" smtClean="0"/>
              <a:t>Binomia</a:t>
            </a:r>
            <a:endParaRPr lang="en-US" sz="1600" dirty="0" smtClean="0"/>
          </a:p>
          <a:p>
            <a:r>
              <a:rPr lang="en-US" sz="1600" dirty="0" smtClean="0"/>
              <a:t>p</a:t>
            </a:r>
            <a:r>
              <a:rPr lang="en-US" sz="1600" dirty="0"/>
              <a:t>=</a:t>
            </a:r>
            <a:r>
              <a:rPr lang="en-US" sz="1600" dirty="0" smtClean="0"/>
              <a:t>.05</a:t>
            </a:r>
            <a:endParaRPr lang="en-US" sz="1600" dirty="0"/>
          </a:p>
          <a:p>
            <a:r>
              <a:rPr lang="en-US" sz="1600" dirty="0"/>
              <a:t>n</a:t>
            </a:r>
            <a:r>
              <a:rPr lang="en-US" sz="1600" dirty="0" smtClean="0"/>
              <a:t>=100 </a:t>
            </a:r>
            <a:r>
              <a:rPr lang="en-US" sz="1600" dirty="0"/>
              <a:t>#number of balls</a:t>
            </a:r>
          </a:p>
          <a:p>
            <a:r>
              <a:rPr lang="en-US" sz="1600" dirty="0"/>
              <a:t>k=10000 #number of </a:t>
            </a:r>
            <a:r>
              <a:rPr lang="en-US" sz="1600" dirty="0" err="1"/>
              <a:t>Gaton</a:t>
            </a:r>
            <a:r>
              <a:rPr lang="en-US" sz="1600" dirty="0"/>
              <a:t> boards</a:t>
            </a:r>
          </a:p>
          <a:p>
            <a:r>
              <a:rPr lang="en-US" sz="1600" dirty="0"/>
              <a:t>x=</a:t>
            </a:r>
            <a:r>
              <a:rPr lang="en-US" sz="1600" dirty="0" err="1"/>
              <a:t>rbinom</a:t>
            </a:r>
            <a:r>
              <a:rPr lang="en-US" sz="1600" dirty="0"/>
              <a:t>(k, </a:t>
            </a:r>
            <a:r>
              <a:rPr lang="en-US" sz="1600" dirty="0" err="1"/>
              <a:t>n,p</a:t>
            </a:r>
            <a:r>
              <a:rPr lang="en-US" sz="1600" dirty="0"/>
              <a:t>)</a:t>
            </a:r>
          </a:p>
          <a:p>
            <a:r>
              <a:rPr lang="en-US" sz="1600" dirty="0"/>
              <a:t>d=density(x)</a:t>
            </a:r>
          </a:p>
          <a:p>
            <a:r>
              <a:rPr lang="en-US" sz="1600" dirty="0"/>
              <a:t>plot(</a:t>
            </a:r>
            <a:r>
              <a:rPr lang="en-US" sz="1600" dirty="0" err="1" smtClean="0"/>
              <a:t>d,main</a:t>
            </a:r>
            <a:r>
              <a:rPr lang="en-US" sz="1600" dirty="0" smtClean="0"/>
              <a:t>="Binomial")</a:t>
            </a:r>
            <a:endParaRPr lang="en-US" sz="1600" dirty="0"/>
          </a:p>
          <a:p>
            <a:r>
              <a:rPr lang="en-US" sz="1600" dirty="0" smtClean="0"/>
              <a:t>#Poisson</a:t>
            </a:r>
            <a:endParaRPr lang="en-US" sz="1600" dirty="0"/>
          </a:p>
          <a:p>
            <a:r>
              <a:rPr lang="en-US" sz="1600" dirty="0" smtClean="0"/>
              <a:t>lambda=10</a:t>
            </a:r>
            <a:endParaRPr lang="en-US" sz="1600" dirty="0"/>
          </a:p>
          <a:p>
            <a:r>
              <a:rPr lang="en-US" sz="1600" dirty="0"/>
              <a:t>x=</a:t>
            </a:r>
            <a:r>
              <a:rPr lang="en-US" sz="1600" dirty="0" err="1"/>
              <a:t>rpois</a:t>
            </a:r>
            <a:r>
              <a:rPr lang="en-US" sz="1600" dirty="0"/>
              <a:t>(k, lambda)</a:t>
            </a:r>
          </a:p>
          <a:p>
            <a:r>
              <a:rPr lang="en-US" sz="1600" dirty="0"/>
              <a:t>d=density(x)</a:t>
            </a:r>
          </a:p>
          <a:p>
            <a:r>
              <a:rPr lang="en-US" sz="1600" dirty="0"/>
              <a:t>plot(</a:t>
            </a:r>
            <a:r>
              <a:rPr lang="en-US" sz="1600" dirty="0" err="1"/>
              <a:t>d,main</a:t>
            </a:r>
            <a:r>
              <a:rPr lang="en-US" sz="1600" dirty="0"/>
              <a:t>=</a:t>
            </a:r>
            <a:r>
              <a:rPr lang="en-US" sz="1600" dirty="0" smtClean="0"/>
              <a:t>"</a:t>
            </a:r>
            <a:r>
              <a:rPr lang="en-US" sz="1600" dirty="0"/>
              <a:t>Poisson</a:t>
            </a:r>
            <a:r>
              <a:rPr lang="en-US" sz="1600" dirty="0" smtClean="0"/>
              <a:t>")</a:t>
            </a:r>
            <a:endParaRPr lang="en-US" sz="1600" dirty="0"/>
          </a:p>
          <a:p>
            <a:r>
              <a:rPr lang="en-US" sz="1600" dirty="0" smtClean="0"/>
              <a:t>#Chi-Square</a:t>
            </a:r>
            <a:endParaRPr lang="en-US" sz="1600" dirty="0"/>
          </a:p>
          <a:p>
            <a:r>
              <a:rPr lang="en-US" sz="1600" dirty="0" smtClean="0"/>
              <a:t>x</a:t>
            </a:r>
            <a:r>
              <a:rPr lang="en-US" sz="1600" dirty="0"/>
              <a:t>=</a:t>
            </a:r>
            <a:r>
              <a:rPr lang="en-US" sz="1600" dirty="0" err="1"/>
              <a:t>rchisq</a:t>
            </a:r>
            <a:r>
              <a:rPr lang="en-US" sz="1600" dirty="0"/>
              <a:t>(k,5)</a:t>
            </a:r>
          </a:p>
          <a:p>
            <a:r>
              <a:rPr lang="en-US" sz="1600" dirty="0"/>
              <a:t>d=density(x)</a:t>
            </a:r>
          </a:p>
          <a:p>
            <a:r>
              <a:rPr lang="en-US" sz="1600" dirty="0"/>
              <a:t>plot(</a:t>
            </a:r>
            <a:r>
              <a:rPr lang="en-US" sz="1600" dirty="0" err="1"/>
              <a:t>d,main</a:t>
            </a:r>
            <a:r>
              <a:rPr lang="en-US" sz="1600" dirty="0"/>
              <a:t>=</a:t>
            </a:r>
            <a:r>
              <a:rPr lang="en-US" sz="1600" dirty="0" smtClean="0"/>
              <a:t>"Chi-square")</a:t>
            </a:r>
          </a:p>
          <a:p>
            <a:r>
              <a:rPr lang="en-US" sz="1600" dirty="0" smtClean="0"/>
              <a:t>#F</a:t>
            </a:r>
            <a:endParaRPr lang="en-US" sz="1600" dirty="0"/>
          </a:p>
          <a:p>
            <a:r>
              <a:rPr lang="fi-FI" sz="1600" dirty="0"/>
              <a:t>x=rf(k,10, 10000)</a:t>
            </a:r>
          </a:p>
          <a:p>
            <a:r>
              <a:rPr lang="en-US" sz="1600" dirty="0" smtClean="0"/>
              <a:t>d</a:t>
            </a:r>
            <a:r>
              <a:rPr lang="en-US" sz="1600" dirty="0"/>
              <a:t>=density(x)</a:t>
            </a:r>
          </a:p>
          <a:p>
            <a:r>
              <a:rPr lang="en-US" sz="1600" dirty="0"/>
              <a:t>plot(</a:t>
            </a:r>
            <a:r>
              <a:rPr lang="en-US" sz="1600" dirty="0" err="1"/>
              <a:t>d,main</a:t>
            </a:r>
            <a:r>
              <a:rPr lang="en-US" sz="1600" dirty="0"/>
              <a:t>=</a:t>
            </a:r>
            <a:r>
              <a:rPr lang="en-US" sz="1600" dirty="0" smtClean="0"/>
              <a:t>"F </a:t>
            </a:r>
            <a:r>
              <a:rPr lang="en-US" sz="1600" dirty="0" err="1" smtClean="0"/>
              <a:t>dist</a:t>
            </a:r>
            <a:r>
              <a:rPr lang="en-US" sz="1600" dirty="0" smtClean="0"/>
              <a:t>"</a:t>
            </a:r>
            <a:r>
              <a:rPr lang="en-US" sz="1600" dirty="0"/>
              <a:t>)</a:t>
            </a:r>
          </a:p>
          <a:p>
            <a:r>
              <a:rPr lang="en-US" sz="1600" dirty="0" smtClean="0"/>
              <a:t>#t</a:t>
            </a:r>
            <a:endParaRPr lang="en-US" sz="1600" dirty="0"/>
          </a:p>
          <a:p>
            <a:r>
              <a:rPr lang="is-IS" sz="1600" dirty="0"/>
              <a:t>x=rt(k,5</a:t>
            </a:r>
            <a:r>
              <a:rPr lang="is-IS" sz="1600" dirty="0" smtClean="0"/>
              <a:t>)</a:t>
            </a:r>
            <a:endParaRPr lang="en-US" sz="1600" dirty="0"/>
          </a:p>
          <a:p>
            <a:r>
              <a:rPr lang="en-US" sz="1600" dirty="0" smtClean="0"/>
              <a:t>d</a:t>
            </a:r>
            <a:r>
              <a:rPr lang="en-US" sz="1600" dirty="0"/>
              <a:t>=density(x)</a:t>
            </a:r>
          </a:p>
          <a:p>
            <a:r>
              <a:rPr lang="en-US" sz="1600" dirty="0"/>
              <a:t>plot(</a:t>
            </a:r>
            <a:r>
              <a:rPr lang="en-US" sz="1600" dirty="0" err="1"/>
              <a:t>d,main</a:t>
            </a:r>
            <a:r>
              <a:rPr lang="en-US" sz="1600" dirty="0"/>
              <a:t>=</a:t>
            </a:r>
            <a:r>
              <a:rPr lang="en-US" sz="1600" dirty="0" smtClean="0"/>
              <a:t>"t </a:t>
            </a:r>
            <a:r>
              <a:rPr lang="en-US" sz="1600" dirty="0" err="1" smtClean="0"/>
              <a:t>dist</a:t>
            </a:r>
            <a:r>
              <a:rPr lang="en-US" sz="1600" dirty="0" smtClean="0"/>
              <a:t>"</a:t>
            </a:r>
            <a:r>
              <a:rPr lang="en-US" sz="1600" dirty="0"/>
              <a:t>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4200" y="338328"/>
            <a:ext cx="44323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01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Function to get mean of ten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96900" y="2181136"/>
            <a:ext cx="77724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</a:rPr>
              <a:t>i2mean</a:t>
            </a:r>
            <a:r>
              <a:rPr lang="en-US" sz="3200" dirty="0" smtClean="0"/>
              <a:t>=function(</a:t>
            </a:r>
            <a:r>
              <a:rPr lang="en-US" sz="3200" dirty="0" err="1" smtClean="0"/>
              <a:t>x,n</a:t>
            </a:r>
            <a:r>
              <a:rPr lang="en-US" sz="3200" dirty="0" smtClean="0"/>
              <a:t>=10){</a:t>
            </a:r>
          </a:p>
          <a:p>
            <a:r>
              <a:rPr lang="en-US" sz="3200" dirty="0" smtClean="0"/>
              <a:t>k=length(x)</a:t>
            </a:r>
          </a:p>
          <a:p>
            <a:r>
              <a:rPr lang="en-US" sz="3200" dirty="0" smtClean="0"/>
              <a:t>nobs=k/n</a:t>
            </a:r>
          </a:p>
          <a:p>
            <a:r>
              <a:rPr lang="en-US" sz="3200" dirty="0" err="1" smtClean="0"/>
              <a:t>xm</a:t>
            </a:r>
            <a:r>
              <a:rPr lang="en-US" sz="3200" dirty="0" smtClean="0"/>
              <a:t>=matrix(</a:t>
            </a:r>
            <a:r>
              <a:rPr lang="en-US" sz="3200" dirty="0" err="1" smtClean="0"/>
              <a:t>x,nobs,n</a:t>
            </a:r>
            <a:r>
              <a:rPr lang="en-US" sz="3200" dirty="0" smtClean="0"/>
              <a:t>)</a:t>
            </a:r>
            <a:endParaRPr lang="en-US" sz="3200" dirty="0"/>
          </a:p>
          <a:p>
            <a:r>
              <a:rPr lang="en-US" sz="3200" dirty="0"/>
              <a:t>y=</a:t>
            </a:r>
            <a:r>
              <a:rPr lang="en-US" sz="3200" dirty="0" err="1" smtClean="0"/>
              <a:t>rowMeans</a:t>
            </a:r>
            <a:r>
              <a:rPr lang="en-US" sz="3200" dirty="0"/>
              <a:t>(</a:t>
            </a:r>
            <a:r>
              <a:rPr lang="en-US" sz="3200" dirty="0" err="1"/>
              <a:t>xm</a:t>
            </a:r>
            <a:r>
              <a:rPr lang="en-US" sz="3200" dirty="0" smtClean="0"/>
              <a:t>)</a:t>
            </a:r>
          </a:p>
          <a:p>
            <a:r>
              <a:rPr lang="en-US" sz="3200" dirty="0" smtClean="0"/>
              <a:t>return (y)</a:t>
            </a:r>
          </a:p>
          <a:p>
            <a:r>
              <a:rPr lang="en-US" sz="3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5011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Galton Board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97100"/>
            <a:ext cx="9144000" cy="466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267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338328"/>
            <a:ext cx="3276600" cy="64940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par(</a:t>
            </a:r>
            <a:r>
              <a:rPr lang="en-US" sz="1600" dirty="0" err="1"/>
              <a:t>mfrow</a:t>
            </a:r>
            <a:r>
              <a:rPr lang="en-US" sz="1600" dirty="0"/>
              <a:t>=c</a:t>
            </a:r>
            <a:r>
              <a:rPr lang="en-US" sz="1600" dirty="0" smtClean="0"/>
              <a:t>(5,1)</a:t>
            </a:r>
            <a:r>
              <a:rPr lang="en-US" sz="1600" dirty="0"/>
              <a:t>,mar = c(3,4,1,1)</a:t>
            </a:r>
            <a:r>
              <a:rPr lang="en-US" sz="1600" dirty="0" smtClean="0"/>
              <a:t>)</a:t>
            </a:r>
          </a:p>
          <a:p>
            <a:r>
              <a:rPr lang="en-US" sz="1600" dirty="0" smtClean="0"/>
              <a:t>#</a:t>
            </a:r>
            <a:r>
              <a:rPr lang="en-US" sz="1600" dirty="0" err="1" smtClean="0"/>
              <a:t>Binomia</a:t>
            </a:r>
            <a:endParaRPr lang="en-US" sz="1600" dirty="0" smtClean="0"/>
          </a:p>
          <a:p>
            <a:r>
              <a:rPr lang="en-US" sz="1600" dirty="0" smtClean="0"/>
              <a:t>p</a:t>
            </a:r>
            <a:r>
              <a:rPr lang="en-US" sz="1600" dirty="0"/>
              <a:t>=</a:t>
            </a:r>
            <a:r>
              <a:rPr lang="en-US" sz="1600" dirty="0" smtClean="0"/>
              <a:t>.05</a:t>
            </a:r>
            <a:endParaRPr lang="en-US" sz="1600" dirty="0"/>
          </a:p>
          <a:p>
            <a:r>
              <a:rPr lang="en-US" sz="1600" dirty="0"/>
              <a:t>n</a:t>
            </a:r>
            <a:r>
              <a:rPr lang="en-US" sz="1600" dirty="0" smtClean="0"/>
              <a:t>=100 </a:t>
            </a:r>
            <a:r>
              <a:rPr lang="en-US" sz="1600" dirty="0"/>
              <a:t>#number of balls</a:t>
            </a:r>
          </a:p>
          <a:p>
            <a:r>
              <a:rPr lang="en-US" sz="1600" dirty="0"/>
              <a:t>k=10000 #number of </a:t>
            </a:r>
            <a:r>
              <a:rPr lang="en-US" sz="1600" dirty="0" err="1"/>
              <a:t>Gaton</a:t>
            </a:r>
            <a:r>
              <a:rPr lang="en-US" sz="1600" dirty="0"/>
              <a:t> boards</a:t>
            </a:r>
          </a:p>
          <a:p>
            <a:r>
              <a:rPr lang="en-US" sz="1600" dirty="0"/>
              <a:t>x</a:t>
            </a:r>
            <a:r>
              <a:rPr lang="en-US" sz="1600" dirty="0" smtClean="0"/>
              <a:t>=</a:t>
            </a:r>
            <a:r>
              <a:rPr lang="en-US" sz="1600" dirty="0" smtClean="0">
                <a:solidFill>
                  <a:srgbClr val="FF0000"/>
                </a:solidFill>
              </a:rPr>
              <a:t>i2mean</a:t>
            </a:r>
            <a:r>
              <a:rPr lang="en-US" sz="1600" dirty="0" smtClean="0"/>
              <a:t>(</a:t>
            </a:r>
            <a:r>
              <a:rPr lang="en-US" sz="1600" dirty="0" err="1" smtClean="0"/>
              <a:t>rbinom</a:t>
            </a:r>
            <a:r>
              <a:rPr lang="en-US" sz="1600" dirty="0"/>
              <a:t>(k, </a:t>
            </a:r>
            <a:r>
              <a:rPr lang="en-US" sz="1600" dirty="0" err="1"/>
              <a:t>n,p</a:t>
            </a:r>
            <a:r>
              <a:rPr lang="en-US" sz="1600" dirty="0" smtClean="0"/>
              <a:t>))</a:t>
            </a:r>
            <a:endParaRPr lang="en-US" sz="1600" dirty="0"/>
          </a:p>
          <a:p>
            <a:r>
              <a:rPr lang="en-US" sz="1600" dirty="0"/>
              <a:t>d=density(x)</a:t>
            </a:r>
          </a:p>
          <a:p>
            <a:r>
              <a:rPr lang="en-US" sz="1600" dirty="0"/>
              <a:t>plot(</a:t>
            </a:r>
            <a:r>
              <a:rPr lang="en-US" sz="1600" dirty="0" err="1" smtClean="0"/>
              <a:t>d,main</a:t>
            </a:r>
            <a:r>
              <a:rPr lang="en-US" sz="1600" dirty="0" smtClean="0"/>
              <a:t>="Binomial")</a:t>
            </a:r>
            <a:endParaRPr lang="en-US" sz="1600" dirty="0"/>
          </a:p>
          <a:p>
            <a:r>
              <a:rPr lang="en-US" sz="1600" dirty="0" smtClean="0"/>
              <a:t>#Poisson</a:t>
            </a:r>
            <a:endParaRPr lang="en-US" sz="1600" dirty="0"/>
          </a:p>
          <a:p>
            <a:r>
              <a:rPr lang="en-US" sz="1600" dirty="0" smtClean="0"/>
              <a:t>lambda=10</a:t>
            </a:r>
            <a:endParaRPr lang="en-US" sz="1600" dirty="0"/>
          </a:p>
          <a:p>
            <a:r>
              <a:rPr lang="en-US" sz="1600" dirty="0"/>
              <a:t>x</a:t>
            </a:r>
            <a:r>
              <a:rPr lang="en-US" sz="1600" dirty="0" smtClean="0"/>
              <a:t>=</a:t>
            </a:r>
            <a:r>
              <a:rPr lang="en-US" sz="1600" dirty="0">
                <a:solidFill>
                  <a:srgbClr val="FF0000"/>
                </a:solidFill>
              </a:rPr>
              <a:t>i2mean</a:t>
            </a:r>
            <a:r>
              <a:rPr lang="en-US" sz="1600" dirty="0"/>
              <a:t>(</a:t>
            </a:r>
            <a:r>
              <a:rPr lang="en-US" sz="1600" dirty="0" err="1" smtClean="0"/>
              <a:t>rpois</a:t>
            </a:r>
            <a:r>
              <a:rPr lang="en-US" sz="1600" dirty="0"/>
              <a:t>(k, lambda</a:t>
            </a:r>
            <a:r>
              <a:rPr lang="en-US" sz="1600" dirty="0" smtClean="0"/>
              <a:t>))</a:t>
            </a:r>
            <a:endParaRPr lang="en-US" sz="1600" dirty="0"/>
          </a:p>
          <a:p>
            <a:r>
              <a:rPr lang="en-US" sz="1600" dirty="0"/>
              <a:t>d=density(x)</a:t>
            </a:r>
          </a:p>
          <a:p>
            <a:r>
              <a:rPr lang="en-US" sz="1600" dirty="0"/>
              <a:t>plot(</a:t>
            </a:r>
            <a:r>
              <a:rPr lang="en-US" sz="1600" dirty="0" err="1"/>
              <a:t>d,main</a:t>
            </a:r>
            <a:r>
              <a:rPr lang="en-US" sz="1600" dirty="0"/>
              <a:t>=</a:t>
            </a:r>
            <a:r>
              <a:rPr lang="en-US" sz="1600" dirty="0" smtClean="0"/>
              <a:t>"</a:t>
            </a:r>
            <a:r>
              <a:rPr lang="en-US" sz="1600" dirty="0"/>
              <a:t>Poisson</a:t>
            </a:r>
            <a:r>
              <a:rPr lang="en-US" sz="1600" dirty="0" smtClean="0"/>
              <a:t>")</a:t>
            </a:r>
            <a:endParaRPr lang="en-US" sz="1600" dirty="0"/>
          </a:p>
          <a:p>
            <a:r>
              <a:rPr lang="en-US" sz="1600" dirty="0" smtClean="0"/>
              <a:t>#Chi-Square</a:t>
            </a:r>
            <a:endParaRPr lang="en-US" sz="1600" dirty="0"/>
          </a:p>
          <a:p>
            <a:r>
              <a:rPr lang="en-US" sz="1600" dirty="0" smtClean="0"/>
              <a:t>x=</a:t>
            </a:r>
            <a:r>
              <a:rPr lang="en-US" sz="1600" dirty="0">
                <a:solidFill>
                  <a:srgbClr val="FF0000"/>
                </a:solidFill>
              </a:rPr>
              <a:t>i2mean</a:t>
            </a:r>
            <a:r>
              <a:rPr lang="en-US" sz="1600" dirty="0"/>
              <a:t>(</a:t>
            </a:r>
            <a:r>
              <a:rPr lang="en-US" sz="1600" dirty="0" err="1" smtClean="0"/>
              <a:t>rchisq</a:t>
            </a:r>
            <a:r>
              <a:rPr lang="en-US" sz="1600" dirty="0"/>
              <a:t>(k,5</a:t>
            </a:r>
            <a:r>
              <a:rPr lang="en-US" sz="1600" dirty="0" smtClean="0"/>
              <a:t>))</a:t>
            </a:r>
            <a:endParaRPr lang="en-US" sz="1600" dirty="0"/>
          </a:p>
          <a:p>
            <a:r>
              <a:rPr lang="en-US" sz="1600" dirty="0"/>
              <a:t>d=density(x)</a:t>
            </a:r>
          </a:p>
          <a:p>
            <a:r>
              <a:rPr lang="en-US" sz="1600" dirty="0"/>
              <a:t>plot(</a:t>
            </a:r>
            <a:r>
              <a:rPr lang="en-US" sz="1600" dirty="0" err="1"/>
              <a:t>d,main</a:t>
            </a:r>
            <a:r>
              <a:rPr lang="en-US" sz="1600" dirty="0"/>
              <a:t>=</a:t>
            </a:r>
            <a:r>
              <a:rPr lang="en-US" sz="1600" dirty="0" smtClean="0"/>
              <a:t>"Chi-square")</a:t>
            </a:r>
          </a:p>
          <a:p>
            <a:r>
              <a:rPr lang="en-US" sz="1600" dirty="0" smtClean="0"/>
              <a:t>#F</a:t>
            </a:r>
            <a:endParaRPr lang="en-US" sz="1600" dirty="0"/>
          </a:p>
          <a:p>
            <a:r>
              <a:rPr lang="fi-FI" sz="1600" dirty="0"/>
              <a:t>x</a:t>
            </a:r>
            <a:r>
              <a:rPr lang="fi-FI" sz="1600" dirty="0" smtClean="0"/>
              <a:t>=</a:t>
            </a:r>
            <a:r>
              <a:rPr lang="en-US" sz="1600" dirty="0">
                <a:solidFill>
                  <a:srgbClr val="FF0000"/>
                </a:solidFill>
              </a:rPr>
              <a:t>i2mean</a:t>
            </a:r>
            <a:r>
              <a:rPr lang="en-US" sz="1600" dirty="0"/>
              <a:t>(</a:t>
            </a:r>
            <a:r>
              <a:rPr lang="fi-FI" sz="1600" dirty="0" smtClean="0"/>
              <a:t>rf</a:t>
            </a:r>
            <a:r>
              <a:rPr lang="fi-FI" sz="1600" dirty="0"/>
              <a:t>(k,10, 10000</a:t>
            </a:r>
            <a:r>
              <a:rPr lang="fi-FI" sz="1600" dirty="0" smtClean="0"/>
              <a:t>))</a:t>
            </a:r>
            <a:endParaRPr lang="fi-FI" sz="1600" dirty="0"/>
          </a:p>
          <a:p>
            <a:r>
              <a:rPr lang="en-US" sz="1600" dirty="0" smtClean="0"/>
              <a:t>d</a:t>
            </a:r>
            <a:r>
              <a:rPr lang="en-US" sz="1600" dirty="0"/>
              <a:t>=density(x)</a:t>
            </a:r>
          </a:p>
          <a:p>
            <a:r>
              <a:rPr lang="en-US" sz="1600" dirty="0"/>
              <a:t>plot(</a:t>
            </a:r>
            <a:r>
              <a:rPr lang="en-US" sz="1600" dirty="0" err="1"/>
              <a:t>d,main</a:t>
            </a:r>
            <a:r>
              <a:rPr lang="en-US" sz="1600" dirty="0"/>
              <a:t>=</a:t>
            </a:r>
            <a:r>
              <a:rPr lang="en-US" sz="1600" dirty="0" smtClean="0"/>
              <a:t>"F </a:t>
            </a:r>
            <a:r>
              <a:rPr lang="en-US" sz="1600" dirty="0" err="1" smtClean="0"/>
              <a:t>dist</a:t>
            </a:r>
            <a:r>
              <a:rPr lang="en-US" sz="1600" dirty="0" smtClean="0"/>
              <a:t>"</a:t>
            </a:r>
            <a:r>
              <a:rPr lang="en-US" sz="1600" dirty="0"/>
              <a:t>)</a:t>
            </a:r>
          </a:p>
          <a:p>
            <a:r>
              <a:rPr lang="en-US" sz="1600" dirty="0" smtClean="0"/>
              <a:t>#t</a:t>
            </a:r>
            <a:endParaRPr lang="en-US" sz="1600" dirty="0"/>
          </a:p>
          <a:p>
            <a:r>
              <a:rPr lang="is-IS" sz="1600" dirty="0"/>
              <a:t>x</a:t>
            </a:r>
            <a:r>
              <a:rPr lang="is-IS" sz="1600" dirty="0" smtClean="0"/>
              <a:t>=</a:t>
            </a:r>
            <a:r>
              <a:rPr lang="en-US" sz="1600" dirty="0">
                <a:solidFill>
                  <a:srgbClr val="FF0000"/>
                </a:solidFill>
              </a:rPr>
              <a:t>i2mean</a:t>
            </a:r>
            <a:r>
              <a:rPr lang="en-US" sz="1600" dirty="0"/>
              <a:t>(</a:t>
            </a:r>
            <a:r>
              <a:rPr lang="is-IS" sz="1600" dirty="0" smtClean="0"/>
              <a:t>rt</a:t>
            </a:r>
            <a:r>
              <a:rPr lang="is-IS" sz="1600" dirty="0"/>
              <a:t>(k,5</a:t>
            </a:r>
            <a:r>
              <a:rPr lang="is-IS" sz="1600" dirty="0" smtClean="0"/>
              <a:t>))</a:t>
            </a:r>
            <a:endParaRPr lang="en-US" sz="1600" dirty="0"/>
          </a:p>
          <a:p>
            <a:r>
              <a:rPr lang="en-US" sz="1600" dirty="0" smtClean="0"/>
              <a:t>d</a:t>
            </a:r>
            <a:r>
              <a:rPr lang="en-US" sz="1600" dirty="0"/>
              <a:t>=density(x)</a:t>
            </a:r>
          </a:p>
          <a:p>
            <a:r>
              <a:rPr lang="en-US" sz="1600" dirty="0"/>
              <a:t>plot(</a:t>
            </a:r>
            <a:r>
              <a:rPr lang="en-US" sz="1600" dirty="0" err="1"/>
              <a:t>d,main</a:t>
            </a:r>
            <a:r>
              <a:rPr lang="en-US" sz="1600" dirty="0"/>
              <a:t>=</a:t>
            </a:r>
            <a:r>
              <a:rPr lang="en-US" sz="1600" dirty="0" smtClean="0"/>
              <a:t>"t </a:t>
            </a:r>
            <a:r>
              <a:rPr lang="en-US" sz="1600" dirty="0" err="1" smtClean="0"/>
              <a:t>dist</a:t>
            </a:r>
            <a:r>
              <a:rPr lang="en-US" sz="1600" dirty="0" smtClean="0"/>
              <a:t>"</a:t>
            </a:r>
            <a:r>
              <a:rPr lang="en-US" sz="1600" dirty="0"/>
              <a:t>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1700" y="228600"/>
            <a:ext cx="44323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40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1913798" y="1223012"/>
            <a:ext cx="5486400" cy="5486400"/>
          </a:xfrm>
          <a:prstGeom prst="ellipse">
            <a:avLst/>
          </a:prstGeom>
          <a:gradFill flip="none" rotWithShape="1">
            <a:gsLst>
              <a:gs pos="0">
                <a:srgbClr val="FF0000"/>
              </a:gs>
              <a:gs pos="100000">
                <a:srgbClr val="FFFF00"/>
              </a:gs>
              <a:gs pos="28000">
                <a:srgbClr val="FF0000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9144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Distribution diagram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038600" y="3569992"/>
            <a:ext cx="1143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solidFill>
                  <a:srgbClr val="FFFF00"/>
                </a:solidFill>
              </a:rPr>
              <a:t>N(0,1)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038600" y="1594868"/>
            <a:ext cx="1143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B</a:t>
            </a:r>
            <a:r>
              <a:rPr lang="en-US" sz="2800" dirty="0" smtClean="0"/>
              <a:t>(</a:t>
            </a:r>
            <a:r>
              <a:rPr lang="en-US" sz="2800" dirty="0" err="1"/>
              <a:t>n</a:t>
            </a:r>
            <a:r>
              <a:rPr lang="en-US" sz="2800" dirty="0" err="1" smtClean="0"/>
              <a:t>,</a:t>
            </a:r>
            <a:r>
              <a:rPr lang="en-US" sz="2800" dirty="0" err="1"/>
              <a:t>p</a:t>
            </a:r>
            <a:r>
              <a:rPr lang="en-US" sz="2800" dirty="0" smtClean="0"/>
              <a:t>)</a:t>
            </a:r>
            <a:endParaRPr lang="en-US" sz="2800" dirty="0"/>
          </a:p>
        </p:txBody>
      </p:sp>
      <p:sp>
        <p:nvSpPr>
          <p:cNvPr id="7" name="Rectangle 6"/>
          <p:cNvSpPr/>
          <p:nvPr/>
        </p:nvSpPr>
        <p:spPr>
          <a:xfrm>
            <a:off x="6103574" y="3448082"/>
            <a:ext cx="1143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P(</a:t>
            </a:r>
            <a:r>
              <a:rPr lang="en-US" sz="2800" dirty="0" err="1" smtClean="0"/>
              <a:t>λ</a:t>
            </a:r>
            <a:r>
              <a:rPr lang="en-US" sz="2800" dirty="0" smtClean="0"/>
              <a:t>)</a:t>
            </a:r>
            <a:endParaRPr lang="en-US" sz="2800" dirty="0"/>
          </a:p>
        </p:txBody>
      </p:sp>
      <p:sp>
        <p:nvSpPr>
          <p:cNvPr id="8" name="Rectangle 7"/>
          <p:cNvSpPr/>
          <p:nvPr/>
        </p:nvSpPr>
        <p:spPr>
          <a:xfrm>
            <a:off x="1676400" y="3569992"/>
            <a:ext cx="1143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t(n)</a:t>
            </a:r>
            <a:endParaRPr lang="en-US" sz="2800" dirty="0"/>
          </a:p>
        </p:txBody>
      </p:sp>
      <p:sp>
        <p:nvSpPr>
          <p:cNvPr id="9" name="Rectangle 8"/>
          <p:cNvSpPr/>
          <p:nvPr/>
        </p:nvSpPr>
        <p:spPr>
          <a:xfrm>
            <a:off x="4076700" y="5660402"/>
            <a:ext cx="1143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X</a:t>
            </a:r>
            <a:r>
              <a:rPr lang="en-US" sz="2800" baseline="30000" dirty="0" smtClean="0"/>
              <a:t>2</a:t>
            </a:r>
            <a:r>
              <a:rPr lang="en-US" sz="2800" dirty="0" smtClean="0"/>
              <a:t>(n)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5909172" y="4321862"/>
            <a:ext cx="15875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F(n1,n2)</a:t>
            </a:r>
            <a:endParaRPr lang="en-US" sz="2800" dirty="0"/>
          </a:p>
        </p:txBody>
      </p:sp>
      <p:cxnSp>
        <p:nvCxnSpPr>
          <p:cNvPr id="12" name="Straight Arrow Connector 11"/>
          <p:cNvCxnSpPr>
            <a:stCxn id="5" idx="3"/>
            <a:endCxn id="7" idx="0"/>
          </p:cNvCxnSpPr>
          <p:nvPr/>
        </p:nvCxnSpPr>
        <p:spPr>
          <a:xfrm>
            <a:off x="5181600" y="1856478"/>
            <a:ext cx="1493474" cy="1591604"/>
          </a:xfrm>
          <a:prstGeom prst="straightConnector1">
            <a:avLst/>
          </a:prstGeom>
          <a:ln w="38100"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5" idx="2"/>
            <a:endCxn id="4" idx="0"/>
          </p:cNvCxnSpPr>
          <p:nvPr/>
        </p:nvCxnSpPr>
        <p:spPr>
          <a:xfrm>
            <a:off x="4610100" y="2118088"/>
            <a:ext cx="0" cy="1451904"/>
          </a:xfrm>
          <a:prstGeom prst="straightConnector1">
            <a:avLst/>
          </a:prstGeom>
          <a:ln w="38100"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4" idx="2"/>
            <a:endCxn id="9" idx="0"/>
          </p:cNvCxnSpPr>
          <p:nvPr/>
        </p:nvCxnSpPr>
        <p:spPr>
          <a:xfrm>
            <a:off x="4610100" y="4093212"/>
            <a:ext cx="38100" cy="1567190"/>
          </a:xfrm>
          <a:prstGeom prst="straightConnector1">
            <a:avLst/>
          </a:prstGeom>
          <a:ln w="38100"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9" idx="1"/>
            <a:endCxn id="8" idx="2"/>
          </p:cNvCxnSpPr>
          <p:nvPr/>
        </p:nvCxnSpPr>
        <p:spPr>
          <a:xfrm flipH="1" flipV="1">
            <a:off x="2247900" y="4093212"/>
            <a:ext cx="1828800" cy="1828800"/>
          </a:xfrm>
          <a:prstGeom prst="straightConnector1">
            <a:avLst/>
          </a:prstGeom>
          <a:ln w="38100"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4" idx="1"/>
            <a:endCxn id="8" idx="3"/>
          </p:cNvCxnSpPr>
          <p:nvPr/>
        </p:nvCxnSpPr>
        <p:spPr>
          <a:xfrm flipH="1">
            <a:off x="2819400" y="3831602"/>
            <a:ext cx="1219200" cy="0"/>
          </a:xfrm>
          <a:prstGeom prst="straightConnector1">
            <a:avLst/>
          </a:prstGeom>
          <a:ln w="38100"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5071020" y="4755874"/>
            <a:ext cx="1483222" cy="1076930"/>
          </a:xfrm>
          <a:prstGeom prst="straightConnector1">
            <a:avLst/>
          </a:prstGeom>
          <a:ln w="38100"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4656998" y="4178674"/>
            <a:ext cx="15291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sum x^2</a:t>
            </a:r>
          </a:p>
          <a:p>
            <a:r>
              <a:rPr lang="en-US" sz="2400" dirty="0" smtClean="0"/>
              <a:t>over n</a:t>
            </a:r>
            <a:endParaRPr lang="en-US" sz="2400" dirty="0"/>
          </a:p>
        </p:txBody>
      </p:sp>
      <p:sp>
        <p:nvSpPr>
          <p:cNvPr id="46" name="Rectangle 45"/>
          <p:cNvSpPr/>
          <p:nvPr/>
        </p:nvSpPr>
        <p:spPr>
          <a:xfrm>
            <a:off x="5627652" y="5287594"/>
            <a:ext cx="24181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X</a:t>
            </a:r>
            <a:r>
              <a:rPr lang="en-US" sz="2400" baseline="30000" dirty="0" smtClean="0"/>
              <a:t>2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/n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 /</a:t>
            </a:r>
          </a:p>
          <a:p>
            <a:r>
              <a:rPr lang="en-US" sz="2400" dirty="0" smtClean="0"/>
              <a:t>X</a:t>
            </a:r>
            <a:r>
              <a:rPr lang="en-US" sz="2400" baseline="30000" dirty="0" smtClean="0"/>
              <a:t>2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/n</a:t>
            </a:r>
            <a:r>
              <a:rPr lang="en-US" sz="2400" baseline="-25000" dirty="0" smtClean="0"/>
              <a:t>2</a:t>
            </a:r>
            <a:endParaRPr lang="en-US" sz="2400" baseline="-25000" dirty="0"/>
          </a:p>
        </p:txBody>
      </p:sp>
      <p:sp>
        <p:nvSpPr>
          <p:cNvPr id="47" name="Rectangle 46"/>
          <p:cNvSpPr/>
          <p:nvPr/>
        </p:nvSpPr>
        <p:spPr>
          <a:xfrm>
            <a:off x="2566020" y="4005891"/>
            <a:ext cx="9010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dirty="0" smtClean="0"/>
              <a:t>x/X</a:t>
            </a:r>
            <a:r>
              <a:rPr lang="en-US" sz="2400" baseline="30000" dirty="0" smtClean="0"/>
              <a:t>2</a:t>
            </a:r>
            <a:endParaRPr lang="en-US" sz="2400" baseline="30000" dirty="0"/>
          </a:p>
        </p:txBody>
      </p:sp>
      <p:sp>
        <p:nvSpPr>
          <p:cNvPr id="48" name="Rectangle 47"/>
          <p:cNvSpPr/>
          <p:nvPr/>
        </p:nvSpPr>
        <p:spPr>
          <a:xfrm>
            <a:off x="5967546" y="2378182"/>
            <a:ext cx="152912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/>
              <a:t>λ</a:t>
            </a:r>
            <a:r>
              <a:rPr lang="en-US" sz="2400" dirty="0" smtClean="0"/>
              <a:t>=</a:t>
            </a:r>
            <a:r>
              <a:rPr lang="en-US" sz="2400" dirty="0" err="1" smtClean="0"/>
              <a:t>np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45737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2969890"/>
              </p:ext>
            </p:extLst>
          </p:nvPr>
        </p:nvGraphicFramePr>
        <p:xfrm>
          <a:off x="355601" y="2674938"/>
          <a:ext cx="8547100" cy="3560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6653"/>
                <a:gridCol w="1230695"/>
                <a:gridCol w="1005696"/>
                <a:gridCol w="1221014"/>
                <a:gridCol w="919841"/>
                <a:gridCol w="1689100"/>
                <a:gridCol w="1054101"/>
              </a:tblGrid>
              <a:tr h="71215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Features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B(</a:t>
                      </a:r>
                      <a:r>
                        <a:rPr lang="en-US" dirty="0" err="1" smtClean="0"/>
                        <a:t>n,p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P(</a:t>
                      </a:r>
                      <a:r>
                        <a:rPr lang="en-US" dirty="0" err="1" smtClean="0"/>
                        <a:t>λ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N(0,1)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X2(n)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F(n1,n2)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T(n)</a:t>
                      </a:r>
                      <a:endParaRPr lang="en-US" dirty="0"/>
                    </a:p>
                  </a:txBody>
                  <a:tcPr anchor="ctr"/>
                </a:tc>
              </a:tr>
              <a:tr h="71215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Mean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np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λ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n2/(n2-2)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</a:tr>
              <a:tr h="712152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Varance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np</a:t>
                      </a:r>
                      <a:r>
                        <a:rPr lang="en-US" dirty="0" smtClean="0"/>
                        <a:t>(1-p)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λ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n/(n-2)</a:t>
                      </a:r>
                      <a:endParaRPr lang="en-US" dirty="0"/>
                    </a:p>
                  </a:txBody>
                  <a:tcPr anchor="ctr"/>
                </a:tc>
              </a:tr>
              <a:tr h="71215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Range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&gt;=0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&gt;0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(-∞,∞)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&gt;0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&gt;0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(-∞,∞)</a:t>
                      </a:r>
                    </a:p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71215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Symmetry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Distribution features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998862"/>
              </p:ext>
            </p:extLst>
          </p:nvPr>
        </p:nvGraphicFramePr>
        <p:xfrm>
          <a:off x="6334163" y="4308856"/>
          <a:ext cx="5619674" cy="4028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8" name="Document" r:id="rId3" imgW="5486400" imgH="393700" progId="Word.Document.12">
                  <p:embed/>
                </p:oleObj>
              </mc:Choice>
              <mc:Fallback>
                <p:oleObj name="Document" r:id="rId3" imgW="5486400" imgH="3937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34163" y="4308856"/>
                        <a:ext cx="5619674" cy="4028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333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Distributions: binomial, normal, X2, t, and F</a:t>
            </a:r>
          </a:p>
          <a:p>
            <a:r>
              <a:rPr lang="en-US" dirty="0" smtClean="0"/>
              <a:t>Relationship</a:t>
            </a:r>
          </a:p>
          <a:p>
            <a:r>
              <a:rPr lang="en-US" dirty="0" smtClean="0"/>
              <a:t>Characteristics (mean, </a:t>
            </a:r>
            <a:r>
              <a:rPr lang="en-US" dirty="0" err="1" smtClean="0"/>
              <a:t>var</a:t>
            </a:r>
            <a:r>
              <a:rPr lang="en-US" dirty="0" smtClean="0"/>
              <a:t>, range, and symmetry)</a:t>
            </a:r>
          </a:p>
          <a:p>
            <a:r>
              <a:rPr lang="en-US" dirty="0" smtClean="0"/>
              <a:t>CLT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Highlight</a:t>
            </a:r>
          </a:p>
        </p:txBody>
      </p:sp>
    </p:spTree>
    <p:extLst>
      <p:ext uri="{BB962C8B-B14F-4D97-AF65-F5344CB8AC3E}">
        <p14:creationId xmlns:p14="http://schemas.microsoft.com/office/powerpoint/2010/main" val="2659969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single event has successful rate of p. </a:t>
            </a:r>
          </a:p>
          <a:p>
            <a:r>
              <a:rPr lang="en-US" dirty="0" smtClean="0"/>
              <a:t>Repeat the event n times. </a:t>
            </a:r>
          </a:p>
          <a:p>
            <a:r>
              <a:rPr lang="en-US" dirty="0" smtClean="0"/>
              <a:t>The total number of success is a random variable, x</a:t>
            </a:r>
          </a:p>
          <a:p>
            <a:r>
              <a:rPr lang="en-US" dirty="0" smtClean="0"/>
              <a:t> Range from zero to n. </a:t>
            </a:r>
          </a:p>
          <a:p>
            <a:r>
              <a:rPr lang="en-US" dirty="0" smtClean="0"/>
              <a:t>The probability is c(n, x)</a:t>
            </a:r>
            <a:r>
              <a:rPr lang="en-US" dirty="0" err="1" smtClean="0"/>
              <a:t>p</a:t>
            </a:r>
            <a:r>
              <a:rPr lang="en-US" baseline="30000" dirty="0" err="1" smtClean="0"/>
              <a:t>x</a:t>
            </a:r>
            <a:r>
              <a:rPr lang="en-US" dirty="0" smtClean="0"/>
              <a:t>(1-p)</a:t>
            </a:r>
            <a:r>
              <a:rPr lang="en-US" baseline="30000" dirty="0" smtClean="0"/>
              <a:t>(n-x) </a:t>
            </a:r>
            <a:r>
              <a:rPr lang="en-US" dirty="0" smtClean="0"/>
              <a:t>,where c(n, x) is number of combinations of choosing x from n.</a:t>
            </a:r>
          </a:p>
          <a:p>
            <a:r>
              <a:rPr lang="en-US" dirty="0" smtClean="0"/>
              <a:t>Notation: B(n, p)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Binomial distribution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576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Mean=</a:t>
            </a:r>
            <a:r>
              <a:rPr lang="en-US" dirty="0" err="1" smtClean="0"/>
              <a:t>np</a:t>
            </a:r>
            <a:endParaRPr lang="en-US" dirty="0" smtClean="0"/>
          </a:p>
          <a:p>
            <a:r>
              <a:rPr lang="en-US" dirty="0" err="1" smtClean="0"/>
              <a:t>Var</a:t>
            </a:r>
            <a:r>
              <a:rPr lang="en-US" dirty="0" smtClean="0"/>
              <a:t>=</a:t>
            </a:r>
            <a:r>
              <a:rPr lang="en-US" dirty="0" err="1" smtClean="0"/>
              <a:t>np</a:t>
            </a:r>
            <a:r>
              <a:rPr lang="en-US" dirty="0" smtClean="0"/>
              <a:t>(1-p)</a:t>
            </a:r>
          </a:p>
          <a:p>
            <a:r>
              <a:rPr lang="en-US" dirty="0" smtClean="0"/>
              <a:t>&gt;=0</a:t>
            </a:r>
          </a:p>
          <a:p>
            <a:r>
              <a:rPr lang="en-US" dirty="0" smtClean="0"/>
              <a:t>Symmetric only if  p=.5</a:t>
            </a:r>
          </a:p>
          <a:p>
            <a:r>
              <a:rPr lang="en-US" dirty="0" smtClean="0"/>
              <a:t>When n is large, binomial is close to normal distribution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Binomial distribution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567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Box 160"/>
          <p:cNvSpPr txBox="1"/>
          <p:nvPr/>
        </p:nvSpPr>
        <p:spPr>
          <a:xfrm>
            <a:off x="317502" y="897619"/>
            <a:ext cx="2646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/>
              <a:t>x~B</a:t>
            </a:r>
            <a:r>
              <a:rPr lang="en-US" sz="2000" dirty="0" smtClean="0"/>
              <a:t>(n, p)</a:t>
            </a:r>
          </a:p>
          <a:p>
            <a:r>
              <a:rPr lang="en-US" sz="2000" dirty="0" smtClean="0"/>
              <a:t>n trials each with p successful rate.</a:t>
            </a:r>
          </a:p>
          <a:p>
            <a:r>
              <a:rPr lang="en-US" sz="2000" dirty="0" smtClean="0"/>
              <a:t>The total number of successes is a random variable, x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0"/>
            <a:ext cx="8483600" cy="1252728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Binomial distribution and Galton board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3441700" y="1252728"/>
            <a:ext cx="0" cy="58420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4376734" y="1252728"/>
            <a:ext cx="12700" cy="58420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19251" y="1851984"/>
            <a:ext cx="3134043" cy="303497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343775" y="6430966"/>
            <a:ext cx="6920623" cy="1599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4376734" y="1866082"/>
            <a:ext cx="2913064" cy="302239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riangle 22"/>
          <p:cNvSpPr/>
          <p:nvPr/>
        </p:nvSpPr>
        <p:spPr>
          <a:xfrm>
            <a:off x="3597274" y="1993900"/>
            <a:ext cx="552449" cy="2921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2990849" y="2624328"/>
            <a:ext cx="552449" cy="2921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4149723" y="2624328"/>
            <a:ext cx="552449" cy="2921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riangle 27"/>
          <p:cNvSpPr/>
          <p:nvPr/>
        </p:nvSpPr>
        <p:spPr>
          <a:xfrm>
            <a:off x="3597274" y="3295650"/>
            <a:ext cx="552449" cy="2921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riangle 28"/>
          <p:cNvSpPr/>
          <p:nvPr/>
        </p:nvSpPr>
        <p:spPr>
          <a:xfrm>
            <a:off x="2990849" y="3926078"/>
            <a:ext cx="552449" cy="2921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riangle 29"/>
          <p:cNvSpPr/>
          <p:nvPr/>
        </p:nvSpPr>
        <p:spPr>
          <a:xfrm>
            <a:off x="4149723" y="3926078"/>
            <a:ext cx="552449" cy="2921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iangle 30"/>
          <p:cNvSpPr/>
          <p:nvPr/>
        </p:nvSpPr>
        <p:spPr>
          <a:xfrm>
            <a:off x="2411413" y="3295649"/>
            <a:ext cx="552449" cy="2921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riangle 31"/>
          <p:cNvSpPr/>
          <p:nvPr/>
        </p:nvSpPr>
        <p:spPr>
          <a:xfrm>
            <a:off x="1804988" y="3926077"/>
            <a:ext cx="552449" cy="2921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riangle 33"/>
          <p:cNvSpPr/>
          <p:nvPr/>
        </p:nvSpPr>
        <p:spPr>
          <a:xfrm>
            <a:off x="4783135" y="3295649"/>
            <a:ext cx="552449" cy="2921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riangle 35"/>
          <p:cNvSpPr/>
          <p:nvPr/>
        </p:nvSpPr>
        <p:spPr>
          <a:xfrm>
            <a:off x="5335584" y="3926077"/>
            <a:ext cx="552449" cy="2921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riangle 37"/>
          <p:cNvSpPr/>
          <p:nvPr/>
        </p:nvSpPr>
        <p:spPr>
          <a:xfrm>
            <a:off x="2384423" y="4556505"/>
            <a:ext cx="552449" cy="2921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riangle 38"/>
          <p:cNvSpPr/>
          <p:nvPr/>
        </p:nvSpPr>
        <p:spPr>
          <a:xfrm>
            <a:off x="3590925" y="4556504"/>
            <a:ext cx="552449" cy="2921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riangle 40"/>
          <p:cNvSpPr/>
          <p:nvPr/>
        </p:nvSpPr>
        <p:spPr>
          <a:xfrm>
            <a:off x="1198562" y="4556504"/>
            <a:ext cx="552449" cy="2921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riangle 42"/>
          <p:cNvSpPr/>
          <p:nvPr/>
        </p:nvSpPr>
        <p:spPr>
          <a:xfrm>
            <a:off x="4729158" y="4556504"/>
            <a:ext cx="552449" cy="2921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riangle 45"/>
          <p:cNvSpPr/>
          <p:nvPr/>
        </p:nvSpPr>
        <p:spPr>
          <a:xfrm>
            <a:off x="5888033" y="4542028"/>
            <a:ext cx="552449" cy="2921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/>
          <p:cNvCxnSpPr/>
          <p:nvPr/>
        </p:nvCxnSpPr>
        <p:spPr>
          <a:xfrm>
            <a:off x="319951" y="4902012"/>
            <a:ext cx="10809" cy="1519616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>
            <a:off x="7264398" y="4874892"/>
            <a:ext cx="25400" cy="157302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>
            <a:off x="1433511" y="4874892"/>
            <a:ext cx="25400" cy="157302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H="1">
            <a:off x="2635247" y="4888480"/>
            <a:ext cx="25400" cy="157302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H="1">
            <a:off x="3841749" y="4874892"/>
            <a:ext cx="25400" cy="157302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H="1">
            <a:off x="4979982" y="4848604"/>
            <a:ext cx="25400" cy="157302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>
            <a:off x="6164257" y="4848604"/>
            <a:ext cx="25400" cy="157302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/>
          <p:cNvSpPr/>
          <p:nvPr/>
        </p:nvSpPr>
        <p:spPr>
          <a:xfrm>
            <a:off x="3744187" y="1266949"/>
            <a:ext cx="320040" cy="320040"/>
          </a:xfrm>
          <a:prstGeom prst="ellipse">
            <a:avLst/>
          </a:prstGeom>
          <a:gradFill>
            <a:gsLst>
              <a:gs pos="0">
                <a:srgbClr val="FF2802"/>
              </a:gs>
              <a:gs pos="74000">
                <a:srgbClr val="FF4331"/>
              </a:gs>
              <a:gs pos="83000">
                <a:srgbClr val="FF8976"/>
              </a:gs>
              <a:gs pos="100000">
                <a:srgbClr val="FFAA9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6" name="Group 185"/>
          <p:cNvGrpSpPr/>
          <p:nvPr/>
        </p:nvGrpSpPr>
        <p:grpSpPr>
          <a:xfrm>
            <a:off x="984005" y="5009395"/>
            <a:ext cx="5646185" cy="1413409"/>
            <a:chOff x="984005" y="5009395"/>
            <a:chExt cx="5646185" cy="1413409"/>
          </a:xfrm>
        </p:grpSpPr>
        <p:sp>
          <p:nvSpPr>
            <p:cNvPr id="61" name="Oval 60"/>
            <p:cNvSpPr/>
            <p:nvPr/>
          </p:nvSpPr>
          <p:spPr>
            <a:xfrm>
              <a:off x="3863491" y="6089648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>
              <a:off x="4234658" y="6086344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>
              <a:off x="4589779" y="6085076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>
              <a:off x="2720490" y="6085076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>
              <a:off x="3091657" y="6081772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>
              <a:off x="3446778" y="6080504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>
              <a:off x="1502009" y="6084820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/>
            <p:cNvSpPr/>
            <p:nvPr/>
          </p:nvSpPr>
          <p:spPr>
            <a:xfrm>
              <a:off x="1873176" y="6081516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/>
            <p:cNvSpPr/>
            <p:nvPr/>
          </p:nvSpPr>
          <p:spPr>
            <a:xfrm>
              <a:off x="2228297" y="6080248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/>
            <p:cNvSpPr/>
            <p:nvPr/>
          </p:nvSpPr>
          <p:spPr>
            <a:xfrm>
              <a:off x="984005" y="6077697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/>
            <p:cNvSpPr/>
            <p:nvPr/>
          </p:nvSpPr>
          <p:spPr>
            <a:xfrm>
              <a:off x="6310150" y="6102764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/>
            <p:cNvSpPr/>
            <p:nvPr/>
          </p:nvSpPr>
          <p:spPr>
            <a:xfrm>
              <a:off x="5029500" y="6099174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/>
            <p:cNvSpPr/>
            <p:nvPr/>
          </p:nvSpPr>
          <p:spPr>
            <a:xfrm>
              <a:off x="5400667" y="6095870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5755788" y="6094602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/>
            <p:cNvSpPr/>
            <p:nvPr/>
          </p:nvSpPr>
          <p:spPr>
            <a:xfrm>
              <a:off x="3119119" y="5735009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/>
            <p:cNvSpPr/>
            <p:nvPr/>
          </p:nvSpPr>
          <p:spPr>
            <a:xfrm>
              <a:off x="3478696" y="5733118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/>
            <p:cNvSpPr/>
            <p:nvPr/>
          </p:nvSpPr>
          <p:spPr>
            <a:xfrm>
              <a:off x="3909793" y="5732688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/>
            <p:cNvSpPr/>
            <p:nvPr/>
          </p:nvSpPr>
          <p:spPr>
            <a:xfrm>
              <a:off x="1951987" y="5730194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/>
            <p:cNvSpPr/>
            <p:nvPr/>
          </p:nvSpPr>
          <p:spPr>
            <a:xfrm>
              <a:off x="2297594" y="5727576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/>
            <p:cNvSpPr/>
            <p:nvPr/>
          </p:nvSpPr>
          <p:spPr>
            <a:xfrm>
              <a:off x="2755104" y="5724427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/>
            <p:cNvSpPr/>
            <p:nvPr/>
          </p:nvSpPr>
          <p:spPr>
            <a:xfrm>
              <a:off x="5289855" y="5747877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/>
            <p:cNvSpPr/>
            <p:nvPr/>
          </p:nvSpPr>
          <p:spPr>
            <a:xfrm>
              <a:off x="4261717" y="5744548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/>
            <p:cNvSpPr/>
            <p:nvPr/>
          </p:nvSpPr>
          <p:spPr>
            <a:xfrm>
              <a:off x="4593739" y="5739581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/>
            <p:cNvSpPr/>
            <p:nvPr/>
          </p:nvSpPr>
          <p:spPr>
            <a:xfrm>
              <a:off x="4990002" y="5739606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/>
            <p:cNvSpPr/>
            <p:nvPr/>
          </p:nvSpPr>
          <p:spPr>
            <a:xfrm>
              <a:off x="3930490" y="5365925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/>
            <p:cNvSpPr/>
            <p:nvPr/>
          </p:nvSpPr>
          <p:spPr>
            <a:xfrm>
              <a:off x="4301657" y="5362621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/>
            <p:cNvSpPr/>
            <p:nvPr/>
          </p:nvSpPr>
          <p:spPr>
            <a:xfrm>
              <a:off x="3904364" y="5021665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/>
            <p:cNvSpPr/>
            <p:nvPr/>
          </p:nvSpPr>
          <p:spPr>
            <a:xfrm>
              <a:off x="3158656" y="5358049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/>
            <p:cNvSpPr/>
            <p:nvPr/>
          </p:nvSpPr>
          <p:spPr>
            <a:xfrm>
              <a:off x="3513777" y="5356781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/>
            <p:cNvSpPr/>
            <p:nvPr/>
          </p:nvSpPr>
          <p:spPr>
            <a:xfrm>
              <a:off x="3431062" y="5009395"/>
              <a:ext cx="320040" cy="320040"/>
            </a:xfrm>
            <a:prstGeom prst="ellipse">
              <a:avLst/>
            </a:prstGeom>
            <a:gradFill>
              <a:gsLst>
                <a:gs pos="0">
                  <a:srgbClr val="FF2802"/>
                </a:gs>
                <a:gs pos="74000">
                  <a:srgbClr val="FF4331"/>
                </a:gs>
                <a:gs pos="83000">
                  <a:srgbClr val="FF8976"/>
                </a:gs>
                <a:gs pos="100000">
                  <a:srgbClr val="FFAA9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720825" y="1450330"/>
            <a:ext cx="6254017" cy="3627952"/>
            <a:chOff x="720825" y="1450330"/>
            <a:chExt cx="6254017" cy="3627952"/>
          </a:xfrm>
        </p:grpSpPr>
        <p:sp>
          <p:nvSpPr>
            <p:cNvPr id="135" name="TextBox 134"/>
            <p:cNvSpPr txBox="1"/>
            <p:nvPr/>
          </p:nvSpPr>
          <p:spPr>
            <a:xfrm>
              <a:off x="3511874" y="3696394"/>
              <a:ext cx="5724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6</a:t>
              </a:r>
              <a:endParaRPr lang="en-US" sz="4000" dirty="0"/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2414826" y="3680329"/>
              <a:ext cx="5724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4</a:t>
              </a:r>
              <a:endParaRPr lang="en-US" sz="4000" dirty="0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4673431" y="3684089"/>
              <a:ext cx="5724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4</a:t>
              </a:r>
              <a:endParaRPr lang="en-US" sz="4000" dirty="0"/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3518058" y="2359423"/>
              <a:ext cx="5724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2</a:t>
              </a:r>
              <a:endParaRPr lang="en-US" sz="4000" dirty="0"/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1902481" y="3086092"/>
              <a:ext cx="5724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smtClean="0"/>
                <a:t>1</a:t>
              </a:r>
              <a:endParaRPr lang="en-US" sz="4000"/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1330029" y="3695230"/>
              <a:ext cx="5724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smtClean="0"/>
                <a:t>1</a:t>
              </a:r>
              <a:endParaRPr lang="en-US" sz="4000"/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720825" y="4369232"/>
              <a:ext cx="5724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1</a:t>
              </a:r>
              <a:endParaRPr lang="en-US" sz="4000" dirty="0"/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2902670" y="4370396"/>
              <a:ext cx="6946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10</a:t>
              </a:r>
              <a:endParaRPr lang="en-US" sz="4000" dirty="0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1805622" y="4354331"/>
              <a:ext cx="5724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5</a:t>
              </a:r>
              <a:endParaRPr lang="en-US" sz="4000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4064227" y="4358091"/>
              <a:ext cx="70302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10</a:t>
              </a:r>
              <a:endParaRPr lang="en-US" sz="4000" dirty="0"/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6402390" y="4331857"/>
              <a:ext cx="5724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1</a:t>
              </a:r>
              <a:endParaRPr lang="en-US" sz="4000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5310042" y="4340371"/>
              <a:ext cx="5724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5</a:t>
              </a:r>
              <a:endParaRPr lang="en-US" sz="4000" dirty="0"/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2548337" y="2387574"/>
              <a:ext cx="5724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smtClean="0"/>
                <a:t>1</a:t>
              </a:r>
              <a:endParaRPr lang="en-US" sz="4000"/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4617068" y="2414315"/>
              <a:ext cx="5724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1</a:t>
              </a:r>
              <a:endParaRPr lang="en-US" sz="4000" dirty="0"/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4084326" y="3087256"/>
              <a:ext cx="5724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3</a:t>
              </a:r>
              <a:endParaRPr lang="en-US" sz="4000" dirty="0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2987278" y="3071191"/>
              <a:ext cx="5724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3</a:t>
              </a:r>
              <a:endParaRPr lang="en-US" sz="4000" dirty="0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5245883" y="3074951"/>
              <a:ext cx="5724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1</a:t>
              </a:r>
              <a:endParaRPr lang="en-US" sz="4000" dirty="0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3610707" y="1450330"/>
              <a:ext cx="5724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1</a:t>
              </a:r>
              <a:endParaRPr lang="en-US" sz="4000" dirty="0"/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5774749" y="3721424"/>
              <a:ext cx="5724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1</a:t>
              </a:r>
              <a:endParaRPr lang="en-US" sz="4000" dirty="0"/>
            </a:p>
          </p:txBody>
        </p:sp>
      </p:grpSp>
      <p:grpSp>
        <p:nvGrpSpPr>
          <p:cNvPr id="188" name="Group 187"/>
          <p:cNvGrpSpPr/>
          <p:nvPr/>
        </p:nvGrpSpPr>
        <p:grpSpPr>
          <a:xfrm>
            <a:off x="3930491" y="883235"/>
            <a:ext cx="2471899" cy="1081992"/>
            <a:chOff x="3930491" y="883235"/>
            <a:chExt cx="2471899" cy="1081992"/>
          </a:xfrm>
        </p:grpSpPr>
        <p:cxnSp>
          <p:nvCxnSpPr>
            <p:cNvPr id="153" name="Straight Connector 152"/>
            <p:cNvCxnSpPr/>
            <p:nvPr/>
          </p:nvCxnSpPr>
          <p:spPr>
            <a:xfrm flipH="1">
              <a:off x="3930491" y="1192644"/>
              <a:ext cx="979328" cy="772583"/>
            </a:xfrm>
            <a:prstGeom prst="line">
              <a:avLst/>
            </a:prstGeom>
            <a:ln w="254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7" name="TextBox 156"/>
            <p:cNvSpPr txBox="1"/>
            <p:nvPr/>
          </p:nvSpPr>
          <p:spPr>
            <a:xfrm>
              <a:off x="4618420" y="883235"/>
              <a:ext cx="178397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p=0.5, </a:t>
              </a:r>
            </a:p>
            <a:p>
              <a:pPr algn="ctr"/>
              <a:r>
                <a:rPr lang="en-US" sz="2000" dirty="0" smtClean="0"/>
                <a:t>Left-fail </a:t>
              </a:r>
            </a:p>
            <a:p>
              <a:pPr algn="ctr"/>
              <a:r>
                <a:rPr lang="en-US" sz="2000" dirty="0" smtClean="0"/>
                <a:t>Right-success</a:t>
              </a:r>
              <a:endParaRPr lang="en-US" sz="2000" dirty="0"/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3847308" y="1578555"/>
            <a:ext cx="5312875" cy="2966743"/>
            <a:chOff x="3847308" y="1578555"/>
            <a:chExt cx="5312875" cy="2966743"/>
          </a:xfrm>
        </p:grpSpPr>
        <p:cxnSp>
          <p:nvCxnSpPr>
            <p:cNvPr id="150" name="Straight Connector 149"/>
            <p:cNvCxnSpPr/>
            <p:nvPr/>
          </p:nvCxnSpPr>
          <p:spPr>
            <a:xfrm flipH="1">
              <a:off x="3847308" y="1978665"/>
              <a:ext cx="5296692" cy="3620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TextBox 151"/>
            <p:cNvSpPr txBox="1"/>
            <p:nvPr/>
          </p:nvSpPr>
          <p:spPr>
            <a:xfrm>
              <a:off x="8106802" y="1578555"/>
              <a:ext cx="8916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n=1</a:t>
              </a:r>
              <a:endParaRPr lang="en-US" sz="2000" dirty="0"/>
            </a:p>
          </p:txBody>
        </p:sp>
        <p:cxnSp>
          <p:nvCxnSpPr>
            <p:cNvPr id="163" name="Straight Connector 162"/>
            <p:cNvCxnSpPr>
              <a:endCxn id="25" idx="0"/>
            </p:cNvCxnSpPr>
            <p:nvPr/>
          </p:nvCxnSpPr>
          <p:spPr>
            <a:xfrm flipH="1">
              <a:off x="4425948" y="2574685"/>
              <a:ext cx="4718052" cy="49643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4" name="TextBox 163"/>
            <p:cNvSpPr txBox="1"/>
            <p:nvPr/>
          </p:nvSpPr>
          <p:spPr>
            <a:xfrm>
              <a:off x="8106802" y="2174575"/>
              <a:ext cx="8916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n=2</a:t>
              </a:r>
              <a:endParaRPr lang="en-US" sz="2000" dirty="0"/>
            </a:p>
          </p:txBody>
        </p:sp>
        <p:cxnSp>
          <p:nvCxnSpPr>
            <p:cNvPr id="166" name="Straight Connector 165"/>
            <p:cNvCxnSpPr>
              <a:endCxn id="34" idx="0"/>
            </p:cNvCxnSpPr>
            <p:nvPr/>
          </p:nvCxnSpPr>
          <p:spPr>
            <a:xfrm flipH="1">
              <a:off x="5059360" y="3261389"/>
              <a:ext cx="4084640" cy="3426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TextBox 166"/>
            <p:cNvSpPr txBox="1"/>
            <p:nvPr/>
          </p:nvSpPr>
          <p:spPr>
            <a:xfrm>
              <a:off x="8106802" y="2861279"/>
              <a:ext cx="8916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n=3</a:t>
              </a:r>
              <a:endParaRPr lang="en-US" sz="2000" dirty="0"/>
            </a:p>
          </p:txBody>
        </p:sp>
        <p:cxnSp>
          <p:nvCxnSpPr>
            <p:cNvPr id="169" name="Straight Connector 168"/>
            <p:cNvCxnSpPr>
              <a:endCxn id="36" idx="0"/>
            </p:cNvCxnSpPr>
            <p:nvPr/>
          </p:nvCxnSpPr>
          <p:spPr>
            <a:xfrm flipH="1">
              <a:off x="5611809" y="3908237"/>
              <a:ext cx="3548374" cy="1784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0" name="TextBox 169"/>
            <p:cNvSpPr txBox="1"/>
            <p:nvPr/>
          </p:nvSpPr>
          <p:spPr>
            <a:xfrm>
              <a:off x="8122985" y="3508127"/>
              <a:ext cx="8916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n=4</a:t>
              </a:r>
              <a:endParaRPr lang="en-US" sz="2000" dirty="0"/>
            </a:p>
          </p:txBody>
        </p:sp>
        <p:cxnSp>
          <p:nvCxnSpPr>
            <p:cNvPr id="172" name="Straight Connector 171"/>
            <p:cNvCxnSpPr>
              <a:endCxn id="46" idx="0"/>
            </p:cNvCxnSpPr>
            <p:nvPr/>
          </p:nvCxnSpPr>
          <p:spPr>
            <a:xfrm flipH="1" flipV="1">
              <a:off x="6164258" y="4542028"/>
              <a:ext cx="2979742" cy="327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3" name="TextBox 172"/>
            <p:cNvSpPr txBox="1"/>
            <p:nvPr/>
          </p:nvSpPr>
          <p:spPr>
            <a:xfrm>
              <a:off x="8106802" y="4145188"/>
              <a:ext cx="8916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n=5</a:t>
              </a:r>
              <a:endParaRPr lang="en-US" sz="2000" dirty="0"/>
            </a:p>
          </p:txBody>
        </p:sp>
      </p:grpSp>
      <p:grpSp>
        <p:nvGrpSpPr>
          <p:cNvPr id="187" name="Group 186"/>
          <p:cNvGrpSpPr/>
          <p:nvPr/>
        </p:nvGrpSpPr>
        <p:grpSpPr>
          <a:xfrm>
            <a:off x="758917" y="6334923"/>
            <a:ext cx="8358008" cy="553245"/>
            <a:chOff x="758917" y="6334923"/>
            <a:chExt cx="8358008" cy="553245"/>
          </a:xfrm>
        </p:grpSpPr>
        <p:sp>
          <p:nvSpPr>
            <p:cNvPr id="175" name="TextBox 174"/>
            <p:cNvSpPr txBox="1"/>
            <p:nvPr/>
          </p:nvSpPr>
          <p:spPr>
            <a:xfrm>
              <a:off x="758917" y="6363784"/>
              <a:ext cx="57245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/>
                <a:t>0</a:t>
              </a:r>
              <a:endParaRPr lang="en-US" sz="2800" dirty="0"/>
            </a:p>
          </p:txBody>
        </p:sp>
        <p:sp>
          <p:nvSpPr>
            <p:cNvPr id="176" name="TextBox 175"/>
            <p:cNvSpPr txBox="1"/>
            <p:nvPr/>
          </p:nvSpPr>
          <p:spPr>
            <a:xfrm>
              <a:off x="2940762" y="6364948"/>
              <a:ext cx="57245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/>
                <a:t>2</a:t>
              </a:r>
              <a:endParaRPr lang="en-US" sz="2800" dirty="0"/>
            </a:p>
          </p:txBody>
        </p:sp>
        <p:sp>
          <p:nvSpPr>
            <p:cNvPr id="177" name="TextBox 176"/>
            <p:cNvSpPr txBox="1"/>
            <p:nvPr/>
          </p:nvSpPr>
          <p:spPr>
            <a:xfrm>
              <a:off x="1843714" y="6348883"/>
              <a:ext cx="57245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/>
                <a:t>1</a:t>
              </a:r>
              <a:endParaRPr lang="en-US" sz="2800" dirty="0"/>
            </a:p>
          </p:txBody>
        </p:sp>
        <p:sp>
          <p:nvSpPr>
            <p:cNvPr id="178" name="TextBox 177"/>
            <p:cNvSpPr txBox="1"/>
            <p:nvPr/>
          </p:nvSpPr>
          <p:spPr>
            <a:xfrm>
              <a:off x="4102319" y="6352643"/>
              <a:ext cx="57245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/>
                <a:t>3</a:t>
              </a:r>
              <a:endParaRPr lang="en-US" sz="2800" dirty="0"/>
            </a:p>
          </p:txBody>
        </p:sp>
        <p:sp>
          <p:nvSpPr>
            <p:cNvPr id="179" name="TextBox 178"/>
            <p:cNvSpPr txBox="1"/>
            <p:nvPr/>
          </p:nvSpPr>
          <p:spPr>
            <a:xfrm>
              <a:off x="6440482" y="6363784"/>
              <a:ext cx="57245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/>
                <a:t>5</a:t>
              </a:r>
              <a:endParaRPr lang="en-US" sz="2800" dirty="0"/>
            </a:p>
          </p:txBody>
        </p:sp>
        <p:sp>
          <p:nvSpPr>
            <p:cNvPr id="180" name="TextBox 179"/>
            <p:cNvSpPr txBox="1"/>
            <p:nvPr/>
          </p:nvSpPr>
          <p:spPr>
            <a:xfrm>
              <a:off x="5348134" y="6334923"/>
              <a:ext cx="57245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/>
                <a:t>4</a:t>
              </a:r>
              <a:endParaRPr lang="en-US" sz="2800" dirty="0"/>
            </a:p>
          </p:txBody>
        </p:sp>
        <p:cxnSp>
          <p:nvCxnSpPr>
            <p:cNvPr id="181" name="Straight Connector 180"/>
            <p:cNvCxnSpPr>
              <a:stCxn id="182" idx="1"/>
              <a:endCxn id="179" idx="3"/>
            </p:cNvCxnSpPr>
            <p:nvPr/>
          </p:nvCxnSpPr>
          <p:spPr>
            <a:xfrm flipH="1">
              <a:off x="7012934" y="6625394"/>
              <a:ext cx="673363" cy="0"/>
            </a:xfrm>
            <a:prstGeom prst="line">
              <a:avLst/>
            </a:prstGeom>
            <a:ln w="254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TextBox 181"/>
            <p:cNvSpPr txBox="1"/>
            <p:nvPr/>
          </p:nvSpPr>
          <p:spPr>
            <a:xfrm>
              <a:off x="7686297" y="6425339"/>
              <a:ext cx="143062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Outcome</a:t>
              </a:r>
              <a:endParaRPr lang="en-US" sz="2000" dirty="0"/>
            </a:p>
          </p:txBody>
        </p:sp>
      </p:grpSp>
      <p:sp>
        <p:nvSpPr>
          <p:cNvPr id="191" name="TextBox 190"/>
          <p:cNvSpPr txBox="1"/>
          <p:nvPr/>
        </p:nvSpPr>
        <p:spPr>
          <a:xfrm>
            <a:off x="6189657" y="902681"/>
            <a:ext cx="29272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x=</a:t>
            </a:r>
            <a:r>
              <a:rPr lang="en-US" sz="2000" dirty="0" err="1" smtClean="0"/>
              <a:t>rbinom</a:t>
            </a:r>
            <a:r>
              <a:rPr lang="en-US" sz="2000" dirty="0" smtClean="0"/>
              <a:t>(10000,5,.0)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22020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Binomial in 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04800" y="3098800"/>
            <a:ext cx="36703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</a:t>
            </a:r>
            <a:r>
              <a:rPr lang="en-US" dirty="0" smtClean="0"/>
              <a:t>=.5</a:t>
            </a:r>
            <a:endParaRPr lang="en-US" dirty="0"/>
          </a:p>
          <a:p>
            <a:r>
              <a:rPr lang="en-US" dirty="0" smtClean="0"/>
              <a:t>n=5 </a:t>
            </a:r>
            <a:r>
              <a:rPr lang="en-US" dirty="0"/>
              <a:t>#number of </a:t>
            </a:r>
            <a:r>
              <a:rPr lang="en-US" dirty="0" smtClean="0"/>
              <a:t>layers/trials</a:t>
            </a:r>
            <a:endParaRPr lang="en-US" dirty="0"/>
          </a:p>
          <a:p>
            <a:r>
              <a:rPr lang="en-US" dirty="0"/>
              <a:t>k=10000 #number of </a:t>
            </a:r>
            <a:r>
              <a:rPr lang="en-US" dirty="0" smtClean="0"/>
              <a:t>balls</a:t>
            </a:r>
            <a:endParaRPr lang="en-US" dirty="0"/>
          </a:p>
          <a:p>
            <a:r>
              <a:rPr lang="en-US" dirty="0"/>
              <a:t>x=</a:t>
            </a:r>
            <a:r>
              <a:rPr lang="en-US" dirty="0" err="1"/>
              <a:t>rbinom</a:t>
            </a:r>
            <a:r>
              <a:rPr lang="en-US" dirty="0"/>
              <a:t>(k, n</a:t>
            </a:r>
            <a:r>
              <a:rPr lang="en-US" dirty="0" smtClean="0"/>
              <a:t>, p</a:t>
            </a:r>
            <a:r>
              <a:rPr lang="en-US" dirty="0"/>
              <a:t>)</a:t>
            </a:r>
          </a:p>
          <a:p>
            <a:r>
              <a:rPr lang="en-US" dirty="0" err="1"/>
              <a:t>hist</a:t>
            </a:r>
            <a:r>
              <a:rPr lang="en-US" dirty="0"/>
              <a:t>(x)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100" y="2719723"/>
            <a:ext cx="5012598" cy="310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0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 probability and trials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04800" y="3098800"/>
            <a:ext cx="36703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p=.4</a:t>
            </a:r>
          </a:p>
          <a:p>
            <a:r>
              <a:rPr lang="en-US" dirty="0" smtClean="0"/>
              <a:t>n=200 </a:t>
            </a:r>
            <a:r>
              <a:rPr lang="en-US" dirty="0"/>
              <a:t>#number of </a:t>
            </a:r>
            <a:r>
              <a:rPr lang="en-US" dirty="0" smtClean="0"/>
              <a:t>layers/trials</a:t>
            </a:r>
            <a:endParaRPr lang="en-US" dirty="0"/>
          </a:p>
          <a:p>
            <a:r>
              <a:rPr lang="en-US" dirty="0"/>
              <a:t>k=10000 #number of </a:t>
            </a:r>
            <a:r>
              <a:rPr lang="en-US" dirty="0" smtClean="0"/>
              <a:t>balls</a:t>
            </a:r>
            <a:endParaRPr lang="en-US" dirty="0"/>
          </a:p>
          <a:p>
            <a:r>
              <a:rPr lang="en-US" dirty="0"/>
              <a:t>x=</a:t>
            </a:r>
            <a:r>
              <a:rPr lang="en-US" dirty="0" err="1"/>
              <a:t>rbinom</a:t>
            </a:r>
            <a:r>
              <a:rPr lang="en-US" dirty="0"/>
              <a:t>(k, n</a:t>
            </a:r>
            <a:r>
              <a:rPr lang="en-US" dirty="0" smtClean="0"/>
              <a:t>, p</a:t>
            </a:r>
            <a:r>
              <a:rPr lang="en-US" dirty="0"/>
              <a:t>)</a:t>
            </a:r>
          </a:p>
          <a:p>
            <a:r>
              <a:rPr lang="en-US" dirty="0" err="1"/>
              <a:t>hist</a:t>
            </a:r>
            <a:r>
              <a:rPr lang="en-US" dirty="0"/>
              <a:t>(x)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7534" y="3068422"/>
            <a:ext cx="48006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199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Standardization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3432264"/>
            <a:ext cx="31115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mean=n*p</a:t>
            </a:r>
          </a:p>
          <a:p>
            <a:r>
              <a:rPr lang="fr-FR" dirty="0"/>
              <a:t>var=n*p*(1-p)</a:t>
            </a:r>
          </a:p>
          <a:p>
            <a:r>
              <a:rPr lang="fr-FR" dirty="0"/>
              <a:t>z=(x-</a:t>
            </a:r>
            <a:r>
              <a:rPr lang="fr-FR" dirty="0" err="1"/>
              <a:t>mean</a:t>
            </a:r>
            <a:r>
              <a:rPr lang="fr-FR" dirty="0"/>
              <a:t>)/</a:t>
            </a:r>
            <a:r>
              <a:rPr lang="fr-FR" dirty="0" err="1"/>
              <a:t>sqrt</a:t>
            </a:r>
            <a:r>
              <a:rPr lang="fr-FR" dirty="0"/>
              <a:t>(var)</a:t>
            </a:r>
          </a:p>
          <a:p>
            <a:r>
              <a:rPr lang="fr-FR" dirty="0" err="1"/>
              <a:t>hist</a:t>
            </a:r>
            <a:r>
              <a:rPr lang="fr-FR" dirty="0"/>
              <a:t>(z)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6379" y="2836652"/>
            <a:ext cx="48006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970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2062</TotalTime>
  <Words>1227</Words>
  <Application>Microsoft Macintosh PowerPoint</Application>
  <PresentationFormat>On-screen Show (4:3)</PresentationFormat>
  <Paragraphs>460</Paragraphs>
  <Slides>33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Calibri</vt:lpstr>
      <vt:lpstr>Candara</vt:lpstr>
      <vt:lpstr>Symbol</vt:lpstr>
      <vt:lpstr>Arial</vt:lpstr>
      <vt:lpstr>Waveform</vt:lpstr>
      <vt:lpstr>Document</vt:lpstr>
      <vt:lpstr>Microsoft Word Document</vt:lpstr>
      <vt:lpstr>Statistical Genomics</vt:lpstr>
      <vt:lpstr>Outline</vt:lpstr>
      <vt:lpstr>Galton Board</vt:lpstr>
      <vt:lpstr>Binomial distribution </vt:lpstr>
      <vt:lpstr>Binomial distribution </vt:lpstr>
      <vt:lpstr>Binomial distribution and Galton board</vt:lpstr>
      <vt:lpstr>Binomial in R</vt:lpstr>
      <vt:lpstr>Different probability and trials</vt:lpstr>
      <vt:lpstr>Standardization</vt:lpstr>
      <vt:lpstr>Plot on density</vt:lpstr>
      <vt:lpstr>Normal distribution</vt:lpstr>
      <vt:lpstr>Standard normal distribution</vt:lpstr>
      <vt:lpstr>Normal distribution in R</vt:lpstr>
      <vt:lpstr>Binomial vs. Normal</vt:lpstr>
      <vt:lpstr>What is the probability of x=80? </vt:lpstr>
      <vt:lpstr>Poisson distribution</vt:lpstr>
      <vt:lpstr>Poisson distribution in R</vt:lpstr>
      <vt:lpstr>Approximation by binomial</vt:lpstr>
      <vt:lpstr>Distribution derived from normal distribution</vt:lpstr>
      <vt:lpstr>Two normal distribution variables</vt:lpstr>
      <vt:lpstr>Chi square (x2) distribution</vt:lpstr>
      <vt:lpstr>Chi square distribution in R</vt:lpstr>
      <vt:lpstr>F distribution</vt:lpstr>
      <vt:lpstr>t distribution</vt:lpstr>
      <vt:lpstr>t distribution</vt:lpstr>
      <vt:lpstr>Relationship between t and F </vt:lpstr>
      <vt:lpstr>Central  Limit Theory  (CLT)</vt:lpstr>
      <vt:lpstr>PowerPoint Presentation</vt:lpstr>
      <vt:lpstr>Function to get mean of ten</vt:lpstr>
      <vt:lpstr>PowerPoint Presentation</vt:lpstr>
      <vt:lpstr>Distribution diagram</vt:lpstr>
      <vt:lpstr>Distribution features</vt:lpstr>
      <vt:lpstr>Highlight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Genomics</dc:title>
  <dc:creator>Zhiwu Zhang</dc:creator>
  <cp:lastModifiedBy>Zhang, Zhiwu</cp:lastModifiedBy>
  <cp:revision>173</cp:revision>
  <dcterms:created xsi:type="dcterms:W3CDTF">2013-08-24T13:03:35Z</dcterms:created>
  <dcterms:modified xsi:type="dcterms:W3CDTF">2018-01-10T20:07:20Z</dcterms:modified>
</cp:coreProperties>
</file>

<file path=docProps/thumbnail.jpeg>
</file>